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93"/>
  </p:notesMasterIdLst>
  <p:handoutMasterIdLst>
    <p:handoutMasterId r:id="rId94"/>
  </p:handoutMasterIdLst>
  <p:sldIdLst>
    <p:sldId id="648" r:id="rId2"/>
    <p:sldId id="304" r:id="rId3"/>
    <p:sldId id="465" r:id="rId4"/>
    <p:sldId id="395" r:id="rId5"/>
    <p:sldId id="396" r:id="rId6"/>
    <p:sldId id="397" r:id="rId7"/>
    <p:sldId id="398" r:id="rId8"/>
    <p:sldId id="374" r:id="rId9"/>
    <p:sldId id="399" r:id="rId10"/>
    <p:sldId id="516" r:id="rId11"/>
    <p:sldId id="527" r:id="rId12"/>
    <p:sldId id="656" r:id="rId13"/>
    <p:sldId id="400" r:id="rId14"/>
    <p:sldId id="658" r:id="rId15"/>
    <p:sldId id="518" r:id="rId16"/>
    <p:sldId id="657" r:id="rId17"/>
    <p:sldId id="519" r:id="rId18"/>
    <p:sldId id="659" r:id="rId19"/>
    <p:sldId id="521" r:id="rId20"/>
    <p:sldId id="522" r:id="rId21"/>
    <p:sldId id="554" r:id="rId22"/>
    <p:sldId id="660" r:id="rId23"/>
    <p:sldId id="661" r:id="rId24"/>
    <p:sldId id="608" r:id="rId25"/>
    <p:sldId id="652" r:id="rId26"/>
    <p:sldId id="556" r:id="rId27"/>
    <p:sldId id="555" r:id="rId28"/>
    <p:sldId id="649" r:id="rId29"/>
    <p:sldId id="650" r:id="rId30"/>
    <p:sldId id="651" r:id="rId31"/>
    <p:sldId id="557" r:id="rId32"/>
    <p:sldId id="559" r:id="rId33"/>
    <p:sldId id="369" r:id="rId34"/>
    <p:sldId id="655" r:id="rId35"/>
    <p:sldId id="535" r:id="rId36"/>
    <p:sldId id="609" r:id="rId37"/>
    <p:sldId id="537" r:id="rId38"/>
    <p:sldId id="653" r:id="rId39"/>
    <p:sldId id="485" r:id="rId40"/>
    <p:sldId id="461" r:id="rId41"/>
    <p:sldId id="462" r:id="rId42"/>
    <p:sldId id="463" r:id="rId43"/>
    <p:sldId id="464" r:id="rId44"/>
    <p:sldId id="541" r:id="rId45"/>
    <p:sldId id="543" r:id="rId46"/>
    <p:sldId id="542" r:id="rId47"/>
    <p:sldId id="544" r:id="rId48"/>
    <p:sldId id="545" r:id="rId49"/>
    <p:sldId id="466" r:id="rId50"/>
    <p:sldId id="371" r:id="rId51"/>
    <p:sldId id="639" r:id="rId52"/>
    <p:sldId id="640" r:id="rId53"/>
    <p:sldId id="641" r:id="rId54"/>
    <p:sldId id="642" r:id="rId55"/>
    <p:sldId id="643" r:id="rId56"/>
    <p:sldId id="645" r:id="rId57"/>
    <p:sldId id="646" r:id="rId58"/>
    <p:sldId id="647" r:id="rId59"/>
    <p:sldId id="468" r:id="rId60"/>
    <p:sldId id="321" r:id="rId61"/>
    <p:sldId id="315" r:id="rId62"/>
    <p:sldId id="312" r:id="rId63"/>
    <p:sldId id="276" r:id="rId64"/>
    <p:sldId id="324" r:id="rId65"/>
    <p:sldId id="323" r:id="rId66"/>
    <p:sldId id="316" r:id="rId67"/>
    <p:sldId id="317" r:id="rId68"/>
    <p:sldId id="318" r:id="rId69"/>
    <p:sldId id="319" r:id="rId70"/>
    <p:sldId id="320" r:id="rId71"/>
    <p:sldId id="329" r:id="rId72"/>
    <p:sldId id="331" r:id="rId73"/>
    <p:sldId id="330" r:id="rId74"/>
    <p:sldId id="322" r:id="rId75"/>
    <p:sldId id="332" r:id="rId76"/>
    <p:sldId id="314" r:id="rId77"/>
    <p:sldId id="333" r:id="rId78"/>
    <p:sldId id="662" r:id="rId79"/>
    <p:sldId id="372" r:id="rId80"/>
    <p:sldId id="469" r:id="rId81"/>
    <p:sldId id="402" r:id="rId82"/>
    <p:sldId id="596" r:id="rId83"/>
    <p:sldId id="597" r:id="rId84"/>
    <p:sldId id="598" r:id="rId85"/>
    <p:sldId id="599" r:id="rId86"/>
    <p:sldId id="600" r:id="rId87"/>
    <p:sldId id="601" r:id="rId88"/>
    <p:sldId id="602" r:id="rId89"/>
    <p:sldId id="603" r:id="rId90"/>
    <p:sldId id="604" r:id="rId91"/>
    <p:sldId id="663" r:id="rId9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thy Meuret" initials="CM" lastIdx="1" clrIdx="0">
    <p:extLst>
      <p:ext uri="{19B8F6BF-5375-455C-9EA6-DF929625EA0E}">
        <p15:presenceInfo xmlns:p15="http://schemas.microsoft.com/office/powerpoint/2012/main" userId="S-1-5-21-2470174264-1252664844-780403805-514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3E87"/>
    <a:srgbClr val="3333FF"/>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77990" autoAdjust="0"/>
  </p:normalViewPr>
  <p:slideViewPr>
    <p:cSldViewPr>
      <p:cViewPr varScale="1">
        <p:scale>
          <a:sx n="83" d="100"/>
          <a:sy n="83" d="100"/>
        </p:scale>
        <p:origin x="2304" y="78"/>
      </p:cViewPr>
      <p:guideLst>
        <p:guide orient="horz" pos="2160"/>
        <p:guide pos="2880"/>
      </p:guideLst>
    </p:cSldViewPr>
  </p:slideViewPr>
  <p:notesTextViewPr>
    <p:cViewPr>
      <p:scale>
        <a:sx n="1" d="1"/>
        <a:sy n="1" d="1"/>
      </p:scale>
      <p:origin x="0" y="0"/>
    </p:cViewPr>
  </p:notesTextViewPr>
  <p:sorterViewPr>
    <p:cViewPr varScale="1">
      <p:scale>
        <a:sx n="1" d="1"/>
        <a:sy n="1" d="1"/>
      </p:scale>
      <p:origin x="0" y="-17664"/>
    </p:cViewPr>
  </p:sorterViewPr>
  <p:notesViewPr>
    <p:cSldViewPr>
      <p:cViewPr varScale="1">
        <p:scale>
          <a:sx n="56" d="100"/>
          <a:sy n="56" d="100"/>
        </p:scale>
        <p:origin x="-2838"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commentAuthors" Target="commentAuthor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notesMaster" Target="notesMasters/notesMaster1.xml"/><Relationship Id="rId98"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handoutMaster" Target="handoutMasters/handoutMaster1.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9495820C-9974-4B51-9B51-252646F07914}" type="datetimeFigureOut">
              <a:rPr lang="en-US" smtClean="0"/>
              <a:t>9/16/2019</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B5D7FDFC-5CB0-4828-BAE5-D3C501CD9760}" type="slidenum">
              <a:rPr lang="en-US" smtClean="0"/>
              <a:t>‹#›</a:t>
            </a:fld>
            <a:endParaRPr lang="en-US"/>
          </a:p>
        </p:txBody>
      </p:sp>
    </p:spTree>
    <p:extLst>
      <p:ext uri="{BB962C8B-B14F-4D97-AF65-F5344CB8AC3E}">
        <p14:creationId xmlns:p14="http://schemas.microsoft.com/office/powerpoint/2010/main" val="12673083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425AAC85-AEF3-49EF-B31E-FD3CBCA2174E}" type="datetimeFigureOut">
              <a:rPr lang="en-US" smtClean="0"/>
              <a:t>9/16/2019</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39AC126-3EC3-4880-8227-795EC1A4DCCC}" type="slidenum">
              <a:rPr lang="en-US" smtClean="0"/>
              <a:t>‹#›</a:t>
            </a:fld>
            <a:endParaRPr lang="en-US"/>
          </a:p>
        </p:txBody>
      </p:sp>
    </p:spTree>
    <p:extLst>
      <p:ext uri="{BB962C8B-B14F-4D97-AF65-F5344CB8AC3E}">
        <p14:creationId xmlns:p14="http://schemas.microsoft.com/office/powerpoint/2010/main" val="3219133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1</a:t>
            </a:fld>
            <a:endParaRPr lang="en-US"/>
          </a:p>
        </p:txBody>
      </p:sp>
    </p:spTree>
    <p:extLst>
      <p:ext uri="{BB962C8B-B14F-4D97-AF65-F5344CB8AC3E}">
        <p14:creationId xmlns:p14="http://schemas.microsoft.com/office/powerpoint/2010/main" val="10256476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10</a:t>
            </a:fld>
            <a:endParaRPr lang="en-US" dirty="0"/>
          </a:p>
        </p:txBody>
      </p:sp>
    </p:spTree>
    <p:extLst>
      <p:ext uri="{BB962C8B-B14F-4D97-AF65-F5344CB8AC3E}">
        <p14:creationId xmlns:p14="http://schemas.microsoft.com/office/powerpoint/2010/main" val="17369989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339AC126-3EC3-4880-8227-795EC1A4DCCC}" type="slidenum">
              <a:rPr lang="en-US" smtClean="0"/>
              <a:t>11</a:t>
            </a:fld>
            <a:endParaRPr lang="en-US"/>
          </a:p>
        </p:txBody>
      </p:sp>
    </p:spTree>
    <p:extLst>
      <p:ext uri="{BB962C8B-B14F-4D97-AF65-F5344CB8AC3E}">
        <p14:creationId xmlns:p14="http://schemas.microsoft.com/office/powerpoint/2010/main" val="13722886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12</a:t>
            </a:fld>
            <a:endParaRPr lang="en-US"/>
          </a:p>
        </p:txBody>
      </p:sp>
    </p:spTree>
    <p:extLst>
      <p:ext uri="{BB962C8B-B14F-4D97-AF65-F5344CB8AC3E}">
        <p14:creationId xmlns:p14="http://schemas.microsoft.com/office/powerpoint/2010/main" val="939727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339AC126-3EC3-4880-8227-795EC1A4DCCC}" type="slidenum">
              <a:rPr lang="en-US" smtClean="0"/>
              <a:t>13</a:t>
            </a:fld>
            <a:endParaRPr lang="en-US"/>
          </a:p>
        </p:txBody>
      </p:sp>
    </p:spTree>
    <p:extLst>
      <p:ext uri="{BB962C8B-B14F-4D97-AF65-F5344CB8AC3E}">
        <p14:creationId xmlns:p14="http://schemas.microsoft.com/office/powerpoint/2010/main" val="14503478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14</a:t>
            </a:fld>
            <a:endParaRPr lang="en-US"/>
          </a:p>
        </p:txBody>
      </p:sp>
    </p:spTree>
    <p:extLst>
      <p:ext uri="{BB962C8B-B14F-4D97-AF65-F5344CB8AC3E}">
        <p14:creationId xmlns:p14="http://schemas.microsoft.com/office/powerpoint/2010/main" val="40353081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15</a:t>
            </a:fld>
            <a:endParaRPr lang="en-US"/>
          </a:p>
        </p:txBody>
      </p:sp>
    </p:spTree>
    <p:extLst>
      <p:ext uri="{BB962C8B-B14F-4D97-AF65-F5344CB8AC3E}">
        <p14:creationId xmlns:p14="http://schemas.microsoft.com/office/powerpoint/2010/main" val="22903629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16</a:t>
            </a:fld>
            <a:endParaRPr lang="en-US"/>
          </a:p>
        </p:txBody>
      </p:sp>
    </p:spTree>
    <p:extLst>
      <p:ext uri="{BB962C8B-B14F-4D97-AF65-F5344CB8AC3E}">
        <p14:creationId xmlns:p14="http://schemas.microsoft.com/office/powerpoint/2010/main" val="4504003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17</a:t>
            </a:fld>
            <a:endParaRPr lang="en-US"/>
          </a:p>
        </p:txBody>
      </p:sp>
    </p:spTree>
    <p:extLst>
      <p:ext uri="{BB962C8B-B14F-4D97-AF65-F5344CB8AC3E}">
        <p14:creationId xmlns:p14="http://schemas.microsoft.com/office/powerpoint/2010/main" val="2600101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19</a:t>
            </a:fld>
            <a:endParaRPr lang="en-US"/>
          </a:p>
        </p:txBody>
      </p:sp>
    </p:spTree>
    <p:extLst>
      <p:ext uri="{BB962C8B-B14F-4D97-AF65-F5344CB8AC3E}">
        <p14:creationId xmlns:p14="http://schemas.microsoft.com/office/powerpoint/2010/main" val="3736935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20</a:t>
            </a:fld>
            <a:endParaRPr lang="en-US"/>
          </a:p>
        </p:txBody>
      </p:sp>
    </p:spTree>
    <p:extLst>
      <p:ext uri="{BB962C8B-B14F-4D97-AF65-F5344CB8AC3E}">
        <p14:creationId xmlns:p14="http://schemas.microsoft.com/office/powerpoint/2010/main" val="1659043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2</a:t>
            </a:fld>
            <a:endParaRPr lang="en-US"/>
          </a:p>
        </p:txBody>
      </p:sp>
    </p:spTree>
    <p:extLst>
      <p:ext uri="{BB962C8B-B14F-4D97-AF65-F5344CB8AC3E}">
        <p14:creationId xmlns:p14="http://schemas.microsoft.com/office/powerpoint/2010/main" val="41501797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339AC126-3EC3-4880-8227-795EC1A4DCCC}" type="slidenum">
              <a:rPr lang="en-US" smtClean="0"/>
              <a:t>21</a:t>
            </a:fld>
            <a:endParaRPr lang="en-US"/>
          </a:p>
        </p:txBody>
      </p:sp>
    </p:spTree>
    <p:extLst>
      <p:ext uri="{BB962C8B-B14F-4D97-AF65-F5344CB8AC3E}">
        <p14:creationId xmlns:p14="http://schemas.microsoft.com/office/powerpoint/2010/main" val="1819763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339AC126-3EC3-4880-8227-795EC1A4DCCC}" type="slidenum">
              <a:rPr lang="en-US" smtClean="0"/>
              <a:t>23</a:t>
            </a:fld>
            <a:endParaRPr lang="en-US"/>
          </a:p>
        </p:txBody>
      </p:sp>
    </p:spTree>
    <p:extLst>
      <p:ext uri="{BB962C8B-B14F-4D97-AF65-F5344CB8AC3E}">
        <p14:creationId xmlns:p14="http://schemas.microsoft.com/office/powerpoint/2010/main" val="21789173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9AC126-3EC3-4880-8227-795EC1A4DCCC}" type="slidenum">
              <a:rPr lang="en-US" smtClean="0"/>
              <a:t>24</a:t>
            </a:fld>
            <a:endParaRPr lang="en-US"/>
          </a:p>
        </p:txBody>
      </p:sp>
    </p:spTree>
    <p:extLst>
      <p:ext uri="{BB962C8B-B14F-4D97-AF65-F5344CB8AC3E}">
        <p14:creationId xmlns:p14="http://schemas.microsoft.com/office/powerpoint/2010/main" val="27264491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9AC126-3EC3-4880-8227-795EC1A4DCCC}" type="slidenum">
              <a:rPr lang="en-US" smtClean="0"/>
              <a:t>26</a:t>
            </a:fld>
            <a:endParaRPr lang="en-US"/>
          </a:p>
        </p:txBody>
      </p:sp>
    </p:spTree>
    <p:extLst>
      <p:ext uri="{BB962C8B-B14F-4D97-AF65-F5344CB8AC3E}">
        <p14:creationId xmlns:p14="http://schemas.microsoft.com/office/powerpoint/2010/main" val="11758954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7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15D87A7-4140-4233-9A69-01701142B590}" type="slidenum">
              <a:rPr lang="en-US" altLang="en-US">
                <a:latin typeface="Calibri" panose="020F0502020204030204" pitchFamily="34" charset="0"/>
              </a:rPr>
              <a:pPr eaLnBrk="1" hangingPunct="1"/>
              <a:t>27</a:t>
            </a:fld>
            <a:endParaRPr lang="en-US" altLang="en-US">
              <a:latin typeface="Calibri" panose="020F0502020204030204" pitchFamily="34" charset="0"/>
            </a:endParaRPr>
          </a:p>
        </p:txBody>
      </p:sp>
    </p:spTree>
    <p:extLst>
      <p:ext uri="{BB962C8B-B14F-4D97-AF65-F5344CB8AC3E}">
        <p14:creationId xmlns:p14="http://schemas.microsoft.com/office/powerpoint/2010/main" val="41004463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28</a:t>
            </a:fld>
            <a:endParaRPr lang="en-US"/>
          </a:p>
        </p:txBody>
      </p:sp>
    </p:spTree>
    <p:extLst>
      <p:ext uri="{BB962C8B-B14F-4D97-AF65-F5344CB8AC3E}">
        <p14:creationId xmlns:p14="http://schemas.microsoft.com/office/powerpoint/2010/main" val="14018471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8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1D92479-28F5-4BCB-98B3-6D2380F59CFA}" type="slidenum">
              <a:rPr lang="en-US" altLang="en-US">
                <a:latin typeface="Calibri" panose="020F0502020204030204" pitchFamily="34" charset="0"/>
              </a:rPr>
              <a:pPr eaLnBrk="1" hangingPunct="1"/>
              <a:t>31</a:t>
            </a:fld>
            <a:endParaRPr lang="en-US" altLang="en-US">
              <a:latin typeface="Calibri" panose="020F0502020204030204" pitchFamily="34" charset="0"/>
            </a:endParaRPr>
          </a:p>
        </p:txBody>
      </p:sp>
    </p:spTree>
    <p:extLst>
      <p:ext uri="{BB962C8B-B14F-4D97-AF65-F5344CB8AC3E}">
        <p14:creationId xmlns:p14="http://schemas.microsoft.com/office/powerpoint/2010/main" val="22491589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0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p>
        </p:txBody>
      </p:sp>
      <p:sp>
        <p:nvSpPr>
          <p:cNvPr id="290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55650" indent="-290513" eaLnBrk="0" hangingPunct="0">
              <a:spcBef>
                <a:spcPct val="30000"/>
              </a:spcBef>
              <a:defRPr sz="1200">
                <a:solidFill>
                  <a:schemeClr val="tx1"/>
                </a:solidFill>
                <a:latin typeface="Calibri" panose="020F0502020204030204" pitchFamily="34" charset="0"/>
              </a:defRPr>
            </a:lvl2pPr>
            <a:lvl3pPr marL="1163638" indent="-231775" eaLnBrk="0" hangingPunct="0">
              <a:spcBef>
                <a:spcPct val="30000"/>
              </a:spcBef>
              <a:defRPr sz="1200">
                <a:solidFill>
                  <a:schemeClr val="tx1"/>
                </a:solidFill>
                <a:latin typeface="Calibri" panose="020F0502020204030204" pitchFamily="34" charset="0"/>
              </a:defRPr>
            </a:lvl3pPr>
            <a:lvl4pPr marL="1630363" indent="-231775" eaLnBrk="0" hangingPunct="0">
              <a:spcBef>
                <a:spcPct val="30000"/>
              </a:spcBef>
              <a:defRPr sz="1200">
                <a:solidFill>
                  <a:schemeClr val="tx1"/>
                </a:solidFill>
                <a:latin typeface="Calibri" panose="020F0502020204030204" pitchFamily="34" charset="0"/>
              </a:defRPr>
            </a:lvl4pPr>
            <a:lvl5pPr marL="2095500" indent="-231775" eaLnBrk="0" hangingPunct="0">
              <a:spcBef>
                <a:spcPct val="30000"/>
              </a:spcBef>
              <a:defRPr sz="1200">
                <a:solidFill>
                  <a:schemeClr val="tx1"/>
                </a:solidFill>
                <a:latin typeface="Calibri" panose="020F0502020204030204" pitchFamily="34" charset="0"/>
              </a:defRPr>
            </a:lvl5pPr>
            <a:lvl6pPr marL="2552700" indent="-231775" eaLnBrk="0" fontAlgn="base" hangingPunct="0">
              <a:spcBef>
                <a:spcPct val="30000"/>
              </a:spcBef>
              <a:spcAft>
                <a:spcPct val="0"/>
              </a:spcAft>
              <a:defRPr sz="1200">
                <a:solidFill>
                  <a:schemeClr val="tx1"/>
                </a:solidFill>
                <a:latin typeface="Calibri" panose="020F0502020204030204" pitchFamily="34" charset="0"/>
              </a:defRPr>
            </a:lvl6pPr>
            <a:lvl7pPr marL="3009900" indent="-231775" eaLnBrk="0" fontAlgn="base" hangingPunct="0">
              <a:spcBef>
                <a:spcPct val="30000"/>
              </a:spcBef>
              <a:spcAft>
                <a:spcPct val="0"/>
              </a:spcAft>
              <a:defRPr sz="1200">
                <a:solidFill>
                  <a:schemeClr val="tx1"/>
                </a:solidFill>
                <a:latin typeface="Calibri" panose="020F0502020204030204" pitchFamily="34" charset="0"/>
              </a:defRPr>
            </a:lvl7pPr>
            <a:lvl8pPr marL="3467100" indent="-231775" eaLnBrk="0" fontAlgn="base" hangingPunct="0">
              <a:spcBef>
                <a:spcPct val="30000"/>
              </a:spcBef>
              <a:spcAft>
                <a:spcPct val="0"/>
              </a:spcAft>
              <a:defRPr sz="1200">
                <a:solidFill>
                  <a:schemeClr val="tx1"/>
                </a:solidFill>
                <a:latin typeface="Calibri" panose="020F0502020204030204" pitchFamily="34" charset="0"/>
              </a:defRPr>
            </a:lvl8pPr>
            <a:lvl9pPr marL="3924300" indent="-231775"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1B77E811-904B-49C3-9207-68C3DD96865F}" type="slidenum">
              <a:rPr lang="en-US" altLang="en-US"/>
              <a:pPr eaLnBrk="1" hangingPunct="1">
                <a:spcBef>
                  <a:spcPct val="0"/>
                </a:spcBef>
              </a:pPr>
              <a:t>32</a:t>
            </a:fld>
            <a:endParaRPr lang="en-US" altLang="en-US"/>
          </a:p>
        </p:txBody>
      </p:sp>
    </p:spTree>
    <p:extLst>
      <p:ext uri="{BB962C8B-B14F-4D97-AF65-F5344CB8AC3E}">
        <p14:creationId xmlns:p14="http://schemas.microsoft.com/office/powerpoint/2010/main" val="11461521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339AC126-3EC3-4880-8227-795EC1A4DCCC}" type="slidenum">
              <a:rPr lang="en-US" smtClean="0"/>
              <a:t>33</a:t>
            </a:fld>
            <a:endParaRPr lang="en-US"/>
          </a:p>
        </p:txBody>
      </p:sp>
    </p:spTree>
    <p:extLst>
      <p:ext uri="{BB962C8B-B14F-4D97-AF65-F5344CB8AC3E}">
        <p14:creationId xmlns:p14="http://schemas.microsoft.com/office/powerpoint/2010/main" val="33446821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34</a:t>
            </a:fld>
            <a:endParaRPr lang="en-US"/>
          </a:p>
        </p:txBody>
      </p:sp>
    </p:spTree>
    <p:extLst>
      <p:ext uri="{BB962C8B-B14F-4D97-AF65-F5344CB8AC3E}">
        <p14:creationId xmlns:p14="http://schemas.microsoft.com/office/powerpoint/2010/main" val="8887146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9AC126-3EC3-4880-8227-795EC1A4DCCC}" type="slidenum">
              <a:rPr lang="en-US" smtClean="0"/>
              <a:t>3</a:t>
            </a:fld>
            <a:endParaRPr lang="en-US"/>
          </a:p>
        </p:txBody>
      </p:sp>
    </p:spTree>
    <p:extLst>
      <p:ext uri="{BB962C8B-B14F-4D97-AF65-F5344CB8AC3E}">
        <p14:creationId xmlns:p14="http://schemas.microsoft.com/office/powerpoint/2010/main" val="18092581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339AC126-3EC3-4880-8227-795EC1A4DCCC}" type="slidenum">
              <a:rPr lang="en-US" smtClean="0"/>
              <a:t>35</a:t>
            </a:fld>
            <a:endParaRPr lang="en-US"/>
          </a:p>
        </p:txBody>
      </p:sp>
    </p:spTree>
    <p:extLst>
      <p:ext uri="{BB962C8B-B14F-4D97-AF65-F5344CB8AC3E}">
        <p14:creationId xmlns:p14="http://schemas.microsoft.com/office/powerpoint/2010/main" val="35967864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36</a:t>
            </a:fld>
            <a:endParaRPr lang="en-US"/>
          </a:p>
        </p:txBody>
      </p:sp>
    </p:spTree>
    <p:extLst>
      <p:ext uri="{BB962C8B-B14F-4D97-AF65-F5344CB8AC3E}">
        <p14:creationId xmlns:p14="http://schemas.microsoft.com/office/powerpoint/2010/main" val="23296856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37</a:t>
            </a:fld>
            <a:endParaRPr lang="en-US"/>
          </a:p>
        </p:txBody>
      </p:sp>
    </p:spTree>
    <p:extLst>
      <p:ext uri="{BB962C8B-B14F-4D97-AF65-F5344CB8AC3E}">
        <p14:creationId xmlns:p14="http://schemas.microsoft.com/office/powerpoint/2010/main" val="41509954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38</a:t>
            </a:fld>
            <a:endParaRPr lang="en-US"/>
          </a:p>
        </p:txBody>
      </p:sp>
    </p:spTree>
    <p:extLst>
      <p:ext uri="{BB962C8B-B14F-4D97-AF65-F5344CB8AC3E}">
        <p14:creationId xmlns:p14="http://schemas.microsoft.com/office/powerpoint/2010/main" val="22475097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39</a:t>
            </a:fld>
            <a:endParaRPr lang="en-US"/>
          </a:p>
        </p:txBody>
      </p:sp>
    </p:spTree>
    <p:extLst>
      <p:ext uri="{BB962C8B-B14F-4D97-AF65-F5344CB8AC3E}">
        <p14:creationId xmlns:p14="http://schemas.microsoft.com/office/powerpoint/2010/main" val="2164838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0" dirty="0"/>
          </a:p>
        </p:txBody>
      </p:sp>
      <p:sp>
        <p:nvSpPr>
          <p:cNvPr id="4" name="Slide Number Placeholder 3"/>
          <p:cNvSpPr>
            <a:spLocks noGrp="1"/>
          </p:cNvSpPr>
          <p:nvPr>
            <p:ph type="sldNum" sz="quarter" idx="10"/>
          </p:nvPr>
        </p:nvSpPr>
        <p:spPr/>
        <p:txBody>
          <a:bodyPr/>
          <a:lstStyle/>
          <a:p>
            <a:fld id="{339AC126-3EC3-4880-8227-795EC1A4DCCC}" type="slidenum">
              <a:rPr lang="en-US" smtClean="0"/>
              <a:t>40</a:t>
            </a:fld>
            <a:endParaRPr lang="en-US"/>
          </a:p>
        </p:txBody>
      </p:sp>
    </p:spTree>
    <p:extLst>
      <p:ext uri="{BB962C8B-B14F-4D97-AF65-F5344CB8AC3E}">
        <p14:creationId xmlns:p14="http://schemas.microsoft.com/office/powerpoint/2010/main" val="36572204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41</a:t>
            </a:fld>
            <a:endParaRPr lang="en-US"/>
          </a:p>
        </p:txBody>
      </p:sp>
    </p:spTree>
    <p:extLst>
      <p:ext uri="{BB962C8B-B14F-4D97-AF65-F5344CB8AC3E}">
        <p14:creationId xmlns:p14="http://schemas.microsoft.com/office/powerpoint/2010/main" val="14344511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339AC126-3EC3-4880-8227-795EC1A4DCCC}" type="slidenum">
              <a:rPr lang="en-US" smtClean="0"/>
              <a:t>42</a:t>
            </a:fld>
            <a:endParaRPr lang="en-US"/>
          </a:p>
        </p:txBody>
      </p:sp>
    </p:spTree>
    <p:extLst>
      <p:ext uri="{BB962C8B-B14F-4D97-AF65-F5344CB8AC3E}">
        <p14:creationId xmlns:p14="http://schemas.microsoft.com/office/powerpoint/2010/main" val="37765521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smtClean="0"/>
          </a:p>
        </p:txBody>
      </p:sp>
      <p:sp>
        <p:nvSpPr>
          <p:cNvPr id="4" name="Slide Number Placeholder 3"/>
          <p:cNvSpPr>
            <a:spLocks noGrp="1"/>
          </p:cNvSpPr>
          <p:nvPr>
            <p:ph type="sldNum" sz="quarter" idx="10"/>
          </p:nvPr>
        </p:nvSpPr>
        <p:spPr/>
        <p:txBody>
          <a:bodyPr/>
          <a:lstStyle/>
          <a:p>
            <a:fld id="{339AC126-3EC3-4880-8227-795EC1A4DCCC}" type="slidenum">
              <a:rPr lang="en-US" smtClean="0"/>
              <a:t>43</a:t>
            </a:fld>
            <a:endParaRPr lang="en-US"/>
          </a:p>
        </p:txBody>
      </p:sp>
    </p:spTree>
    <p:extLst>
      <p:ext uri="{BB962C8B-B14F-4D97-AF65-F5344CB8AC3E}">
        <p14:creationId xmlns:p14="http://schemas.microsoft.com/office/powerpoint/2010/main" val="39443335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44</a:t>
            </a:fld>
            <a:endParaRPr lang="en-US"/>
          </a:p>
        </p:txBody>
      </p:sp>
    </p:spTree>
    <p:extLst>
      <p:ext uri="{BB962C8B-B14F-4D97-AF65-F5344CB8AC3E}">
        <p14:creationId xmlns:p14="http://schemas.microsoft.com/office/powerpoint/2010/main" val="20418021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4</a:t>
            </a:fld>
            <a:endParaRPr lang="en-US" dirty="0"/>
          </a:p>
        </p:txBody>
      </p:sp>
    </p:spTree>
    <p:extLst>
      <p:ext uri="{BB962C8B-B14F-4D97-AF65-F5344CB8AC3E}">
        <p14:creationId xmlns:p14="http://schemas.microsoft.com/office/powerpoint/2010/main" val="3184149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b="1" dirty="0" smtClean="0"/>
          </a:p>
        </p:txBody>
      </p:sp>
      <p:sp>
        <p:nvSpPr>
          <p:cNvPr id="296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A8BB37D2-7813-422E-B3C8-4E707943BEB1}" type="slidenum">
              <a:rPr lang="en-US" altLang="en-US"/>
              <a:pPr eaLnBrk="1" hangingPunct="1">
                <a:spcBef>
                  <a:spcPct val="0"/>
                </a:spcBef>
              </a:pPr>
              <a:t>45</a:t>
            </a:fld>
            <a:endParaRPr lang="en-US" altLang="en-US"/>
          </a:p>
        </p:txBody>
      </p:sp>
    </p:spTree>
    <p:extLst>
      <p:ext uri="{BB962C8B-B14F-4D97-AF65-F5344CB8AC3E}">
        <p14:creationId xmlns:p14="http://schemas.microsoft.com/office/powerpoint/2010/main" val="227217370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5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b="1" i="1" dirty="0" smtClean="0"/>
          </a:p>
        </p:txBody>
      </p:sp>
      <p:sp>
        <p:nvSpPr>
          <p:cNvPr id="295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ECB40E83-9E8A-4519-8146-AF2FE5B4DE16}" type="slidenum">
              <a:rPr lang="en-US" altLang="en-US"/>
              <a:pPr eaLnBrk="1" hangingPunct="1">
                <a:spcBef>
                  <a:spcPct val="0"/>
                </a:spcBef>
              </a:pPr>
              <a:t>46</a:t>
            </a:fld>
            <a:endParaRPr lang="en-US" altLang="en-US"/>
          </a:p>
        </p:txBody>
      </p:sp>
    </p:spTree>
    <p:extLst>
      <p:ext uri="{BB962C8B-B14F-4D97-AF65-F5344CB8AC3E}">
        <p14:creationId xmlns:p14="http://schemas.microsoft.com/office/powerpoint/2010/main" val="235712648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fontAlgn="auto">
              <a:spcBef>
                <a:spcPts val="0"/>
              </a:spcBef>
              <a:spcAft>
                <a:spcPts val="0"/>
              </a:spcAft>
              <a:defRPr/>
            </a:pPr>
            <a:endParaRPr lang="en-US" dirty="0"/>
          </a:p>
        </p:txBody>
      </p:sp>
      <p:sp>
        <p:nvSpPr>
          <p:cNvPr id="297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546667D9-8CEA-48E3-9E93-24CF1BB47F20}" type="slidenum">
              <a:rPr lang="en-US" altLang="en-US"/>
              <a:pPr eaLnBrk="1" hangingPunct="1">
                <a:spcBef>
                  <a:spcPct val="0"/>
                </a:spcBef>
              </a:pPr>
              <a:t>47</a:t>
            </a:fld>
            <a:endParaRPr lang="en-US" altLang="en-US"/>
          </a:p>
        </p:txBody>
      </p:sp>
    </p:spTree>
    <p:extLst>
      <p:ext uri="{BB962C8B-B14F-4D97-AF65-F5344CB8AC3E}">
        <p14:creationId xmlns:p14="http://schemas.microsoft.com/office/powerpoint/2010/main" val="26240470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9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5549195-D5BB-4FFF-996C-7AB88C240629}" type="slidenum">
              <a:rPr lang="en-US" altLang="en-US">
                <a:latin typeface="Calibri" panose="020F0502020204030204" pitchFamily="34" charset="0"/>
              </a:rPr>
              <a:pPr eaLnBrk="1" hangingPunct="1"/>
              <a:t>48</a:t>
            </a:fld>
            <a:endParaRPr lang="en-US" altLang="en-US">
              <a:latin typeface="Calibri" panose="020F0502020204030204" pitchFamily="34" charset="0"/>
            </a:endParaRPr>
          </a:p>
        </p:txBody>
      </p:sp>
    </p:spTree>
    <p:extLst>
      <p:ext uri="{BB962C8B-B14F-4D97-AF65-F5344CB8AC3E}">
        <p14:creationId xmlns:p14="http://schemas.microsoft.com/office/powerpoint/2010/main" val="275771667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49</a:t>
            </a:fld>
            <a:endParaRPr lang="en-US"/>
          </a:p>
        </p:txBody>
      </p:sp>
    </p:spTree>
    <p:extLst>
      <p:ext uri="{BB962C8B-B14F-4D97-AF65-F5344CB8AC3E}">
        <p14:creationId xmlns:p14="http://schemas.microsoft.com/office/powerpoint/2010/main" val="299124314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50</a:t>
            </a:fld>
            <a:endParaRPr lang="en-US"/>
          </a:p>
        </p:txBody>
      </p:sp>
    </p:spTree>
    <p:extLst>
      <p:ext uri="{BB962C8B-B14F-4D97-AF65-F5344CB8AC3E}">
        <p14:creationId xmlns:p14="http://schemas.microsoft.com/office/powerpoint/2010/main" val="428163932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51</a:t>
            </a:fld>
            <a:endParaRPr lang="en-US"/>
          </a:p>
        </p:txBody>
      </p:sp>
    </p:spTree>
    <p:extLst>
      <p:ext uri="{BB962C8B-B14F-4D97-AF65-F5344CB8AC3E}">
        <p14:creationId xmlns:p14="http://schemas.microsoft.com/office/powerpoint/2010/main" val="174337296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52</a:t>
            </a:fld>
            <a:endParaRPr lang="en-US"/>
          </a:p>
        </p:txBody>
      </p:sp>
    </p:spTree>
    <p:extLst>
      <p:ext uri="{BB962C8B-B14F-4D97-AF65-F5344CB8AC3E}">
        <p14:creationId xmlns:p14="http://schemas.microsoft.com/office/powerpoint/2010/main" val="108410324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339AC126-3EC3-4880-8227-795EC1A4DCCC}" type="slidenum">
              <a:rPr lang="en-US" smtClean="0"/>
              <a:t>53</a:t>
            </a:fld>
            <a:endParaRPr lang="en-US"/>
          </a:p>
        </p:txBody>
      </p:sp>
    </p:spTree>
    <p:extLst>
      <p:ext uri="{BB962C8B-B14F-4D97-AF65-F5344CB8AC3E}">
        <p14:creationId xmlns:p14="http://schemas.microsoft.com/office/powerpoint/2010/main" val="100805027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55</a:t>
            </a:fld>
            <a:endParaRPr lang="en-US"/>
          </a:p>
        </p:txBody>
      </p:sp>
    </p:spTree>
    <p:extLst>
      <p:ext uri="{BB962C8B-B14F-4D97-AF65-F5344CB8AC3E}">
        <p14:creationId xmlns:p14="http://schemas.microsoft.com/office/powerpoint/2010/main" val="1434405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5</a:t>
            </a:fld>
            <a:endParaRPr lang="en-US" dirty="0"/>
          </a:p>
        </p:txBody>
      </p:sp>
    </p:spTree>
    <p:extLst>
      <p:ext uri="{BB962C8B-B14F-4D97-AF65-F5344CB8AC3E}">
        <p14:creationId xmlns:p14="http://schemas.microsoft.com/office/powerpoint/2010/main" val="41714558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56</a:t>
            </a:fld>
            <a:endParaRPr lang="en-US"/>
          </a:p>
        </p:txBody>
      </p:sp>
    </p:spTree>
    <p:extLst>
      <p:ext uri="{BB962C8B-B14F-4D97-AF65-F5344CB8AC3E}">
        <p14:creationId xmlns:p14="http://schemas.microsoft.com/office/powerpoint/2010/main" val="296013523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59</a:t>
            </a:fld>
            <a:endParaRPr lang="en-US"/>
          </a:p>
        </p:txBody>
      </p:sp>
    </p:spTree>
    <p:extLst>
      <p:ext uri="{BB962C8B-B14F-4D97-AF65-F5344CB8AC3E}">
        <p14:creationId xmlns:p14="http://schemas.microsoft.com/office/powerpoint/2010/main" val="321048025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1" dirty="0" smtClean="0"/>
          </a:p>
        </p:txBody>
      </p:sp>
      <p:sp>
        <p:nvSpPr>
          <p:cNvPr id="4" name="Slide Number Placeholder 3"/>
          <p:cNvSpPr>
            <a:spLocks noGrp="1"/>
          </p:cNvSpPr>
          <p:nvPr>
            <p:ph type="sldNum" sz="quarter" idx="10"/>
          </p:nvPr>
        </p:nvSpPr>
        <p:spPr/>
        <p:txBody>
          <a:bodyPr/>
          <a:lstStyle/>
          <a:p>
            <a:fld id="{339AC126-3EC3-4880-8227-795EC1A4DCCC}" type="slidenum">
              <a:rPr lang="en-US" smtClean="0"/>
              <a:t>60</a:t>
            </a:fld>
            <a:endParaRPr lang="en-US"/>
          </a:p>
        </p:txBody>
      </p:sp>
    </p:spTree>
    <p:extLst>
      <p:ext uri="{BB962C8B-B14F-4D97-AF65-F5344CB8AC3E}">
        <p14:creationId xmlns:p14="http://schemas.microsoft.com/office/powerpoint/2010/main" val="67731407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61</a:t>
            </a:fld>
            <a:endParaRPr lang="en-US"/>
          </a:p>
        </p:txBody>
      </p:sp>
    </p:spTree>
    <p:extLst>
      <p:ext uri="{BB962C8B-B14F-4D97-AF65-F5344CB8AC3E}">
        <p14:creationId xmlns:p14="http://schemas.microsoft.com/office/powerpoint/2010/main" val="408635259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62</a:t>
            </a:fld>
            <a:endParaRPr lang="en-US"/>
          </a:p>
        </p:txBody>
      </p:sp>
    </p:spTree>
    <p:extLst>
      <p:ext uri="{BB962C8B-B14F-4D97-AF65-F5344CB8AC3E}">
        <p14:creationId xmlns:p14="http://schemas.microsoft.com/office/powerpoint/2010/main" val="175709517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63</a:t>
            </a:fld>
            <a:endParaRPr lang="en-US"/>
          </a:p>
        </p:txBody>
      </p:sp>
    </p:spTree>
    <p:extLst>
      <p:ext uri="{BB962C8B-B14F-4D97-AF65-F5344CB8AC3E}">
        <p14:creationId xmlns:p14="http://schemas.microsoft.com/office/powerpoint/2010/main" val="265666646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64</a:t>
            </a:fld>
            <a:endParaRPr lang="en-US"/>
          </a:p>
        </p:txBody>
      </p:sp>
    </p:spTree>
    <p:extLst>
      <p:ext uri="{BB962C8B-B14F-4D97-AF65-F5344CB8AC3E}">
        <p14:creationId xmlns:p14="http://schemas.microsoft.com/office/powerpoint/2010/main" val="181700934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65</a:t>
            </a:fld>
            <a:endParaRPr lang="en-US"/>
          </a:p>
        </p:txBody>
      </p:sp>
    </p:spTree>
    <p:extLst>
      <p:ext uri="{BB962C8B-B14F-4D97-AF65-F5344CB8AC3E}">
        <p14:creationId xmlns:p14="http://schemas.microsoft.com/office/powerpoint/2010/main" val="183101381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66</a:t>
            </a:fld>
            <a:endParaRPr lang="en-US"/>
          </a:p>
        </p:txBody>
      </p:sp>
    </p:spTree>
    <p:extLst>
      <p:ext uri="{BB962C8B-B14F-4D97-AF65-F5344CB8AC3E}">
        <p14:creationId xmlns:p14="http://schemas.microsoft.com/office/powerpoint/2010/main" val="425517401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67</a:t>
            </a:fld>
            <a:endParaRPr lang="en-US"/>
          </a:p>
        </p:txBody>
      </p:sp>
    </p:spTree>
    <p:extLst>
      <p:ext uri="{BB962C8B-B14F-4D97-AF65-F5344CB8AC3E}">
        <p14:creationId xmlns:p14="http://schemas.microsoft.com/office/powerpoint/2010/main" val="22674729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339AC126-3EC3-4880-8227-795EC1A4DCCC}" type="slidenum">
              <a:rPr lang="en-US" smtClean="0"/>
              <a:t>6</a:t>
            </a:fld>
            <a:endParaRPr lang="en-US" dirty="0"/>
          </a:p>
        </p:txBody>
      </p:sp>
    </p:spTree>
    <p:extLst>
      <p:ext uri="{BB962C8B-B14F-4D97-AF65-F5344CB8AC3E}">
        <p14:creationId xmlns:p14="http://schemas.microsoft.com/office/powerpoint/2010/main" val="326253068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9AC126-3EC3-4880-8227-795EC1A4DCCC}" type="slidenum">
              <a:rPr lang="en-US" smtClean="0"/>
              <a:t>68</a:t>
            </a:fld>
            <a:endParaRPr lang="en-US"/>
          </a:p>
        </p:txBody>
      </p:sp>
    </p:spTree>
    <p:extLst>
      <p:ext uri="{BB962C8B-B14F-4D97-AF65-F5344CB8AC3E}">
        <p14:creationId xmlns:p14="http://schemas.microsoft.com/office/powerpoint/2010/main" val="5823038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69</a:t>
            </a:fld>
            <a:endParaRPr lang="en-US"/>
          </a:p>
        </p:txBody>
      </p:sp>
    </p:spTree>
    <p:extLst>
      <p:ext uri="{BB962C8B-B14F-4D97-AF65-F5344CB8AC3E}">
        <p14:creationId xmlns:p14="http://schemas.microsoft.com/office/powerpoint/2010/main" val="1603442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baseline="0" dirty="0" smtClean="0"/>
          </a:p>
          <a:p>
            <a:r>
              <a:rPr lang="en-US" baseline="0" dirty="0" smtClean="0"/>
              <a:t>. </a:t>
            </a:r>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70</a:t>
            </a:fld>
            <a:endParaRPr lang="en-US"/>
          </a:p>
        </p:txBody>
      </p:sp>
    </p:spTree>
    <p:extLst>
      <p:ext uri="{BB962C8B-B14F-4D97-AF65-F5344CB8AC3E}">
        <p14:creationId xmlns:p14="http://schemas.microsoft.com/office/powerpoint/2010/main" val="263757882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71</a:t>
            </a:fld>
            <a:endParaRPr lang="en-US"/>
          </a:p>
        </p:txBody>
      </p:sp>
    </p:spTree>
    <p:extLst>
      <p:ext uri="{BB962C8B-B14F-4D97-AF65-F5344CB8AC3E}">
        <p14:creationId xmlns:p14="http://schemas.microsoft.com/office/powerpoint/2010/main" val="36523684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339AC126-3EC3-4880-8227-795EC1A4DCCC}" type="slidenum">
              <a:rPr lang="en-US" smtClean="0"/>
              <a:t>72</a:t>
            </a:fld>
            <a:endParaRPr lang="en-US"/>
          </a:p>
        </p:txBody>
      </p:sp>
    </p:spTree>
    <p:extLst>
      <p:ext uri="{BB962C8B-B14F-4D97-AF65-F5344CB8AC3E}">
        <p14:creationId xmlns:p14="http://schemas.microsoft.com/office/powerpoint/2010/main" val="385306098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9AC126-3EC3-4880-8227-795EC1A4DCCC}" type="slidenum">
              <a:rPr lang="en-US" smtClean="0"/>
              <a:t>73</a:t>
            </a:fld>
            <a:endParaRPr lang="en-US"/>
          </a:p>
        </p:txBody>
      </p:sp>
    </p:spTree>
    <p:extLst>
      <p:ext uri="{BB962C8B-B14F-4D97-AF65-F5344CB8AC3E}">
        <p14:creationId xmlns:p14="http://schemas.microsoft.com/office/powerpoint/2010/main" val="268350036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74</a:t>
            </a:fld>
            <a:endParaRPr lang="en-US"/>
          </a:p>
        </p:txBody>
      </p:sp>
    </p:spTree>
    <p:extLst>
      <p:ext uri="{BB962C8B-B14F-4D97-AF65-F5344CB8AC3E}">
        <p14:creationId xmlns:p14="http://schemas.microsoft.com/office/powerpoint/2010/main" val="7340829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9AC126-3EC3-4880-8227-795EC1A4DCCC}" type="slidenum">
              <a:rPr lang="en-US" smtClean="0"/>
              <a:t>75</a:t>
            </a:fld>
            <a:endParaRPr lang="en-US"/>
          </a:p>
        </p:txBody>
      </p:sp>
    </p:spTree>
    <p:extLst>
      <p:ext uri="{BB962C8B-B14F-4D97-AF65-F5344CB8AC3E}">
        <p14:creationId xmlns:p14="http://schemas.microsoft.com/office/powerpoint/2010/main" val="16845234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9AC126-3EC3-4880-8227-795EC1A4DCCC}" type="slidenum">
              <a:rPr lang="en-US" smtClean="0"/>
              <a:t>76</a:t>
            </a:fld>
            <a:endParaRPr lang="en-US"/>
          </a:p>
        </p:txBody>
      </p:sp>
    </p:spTree>
    <p:extLst>
      <p:ext uri="{BB962C8B-B14F-4D97-AF65-F5344CB8AC3E}">
        <p14:creationId xmlns:p14="http://schemas.microsoft.com/office/powerpoint/2010/main" val="305137818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77</a:t>
            </a:fld>
            <a:endParaRPr lang="en-US"/>
          </a:p>
        </p:txBody>
      </p:sp>
    </p:spTree>
    <p:extLst>
      <p:ext uri="{BB962C8B-B14F-4D97-AF65-F5344CB8AC3E}">
        <p14:creationId xmlns:p14="http://schemas.microsoft.com/office/powerpoint/2010/main" val="16362473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7</a:t>
            </a:fld>
            <a:endParaRPr lang="en-US" dirty="0"/>
          </a:p>
        </p:txBody>
      </p:sp>
    </p:spTree>
    <p:extLst>
      <p:ext uri="{BB962C8B-B14F-4D97-AF65-F5344CB8AC3E}">
        <p14:creationId xmlns:p14="http://schemas.microsoft.com/office/powerpoint/2010/main" val="114518279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339AC126-3EC3-4880-8227-795EC1A4DCCC}" type="slidenum">
              <a:rPr lang="en-US" smtClean="0"/>
              <a:t>79</a:t>
            </a:fld>
            <a:endParaRPr lang="en-US"/>
          </a:p>
        </p:txBody>
      </p:sp>
    </p:spTree>
    <p:extLst>
      <p:ext uri="{BB962C8B-B14F-4D97-AF65-F5344CB8AC3E}">
        <p14:creationId xmlns:p14="http://schemas.microsoft.com/office/powerpoint/2010/main" val="270029057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9AC126-3EC3-4880-8227-795EC1A4DCCC}" type="slidenum">
              <a:rPr lang="en-US" smtClean="0"/>
              <a:t>80</a:t>
            </a:fld>
            <a:endParaRPr lang="en-US"/>
          </a:p>
        </p:txBody>
      </p:sp>
    </p:spTree>
    <p:extLst>
      <p:ext uri="{BB962C8B-B14F-4D97-AF65-F5344CB8AC3E}">
        <p14:creationId xmlns:p14="http://schemas.microsoft.com/office/powerpoint/2010/main" val="149999990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9AC126-3EC3-4880-8227-795EC1A4DCCC}" type="slidenum">
              <a:rPr lang="en-US" smtClean="0"/>
              <a:t>81</a:t>
            </a:fld>
            <a:endParaRPr lang="en-US"/>
          </a:p>
        </p:txBody>
      </p:sp>
    </p:spTree>
    <p:extLst>
      <p:ext uri="{BB962C8B-B14F-4D97-AF65-F5344CB8AC3E}">
        <p14:creationId xmlns:p14="http://schemas.microsoft.com/office/powerpoint/2010/main" val="37265960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82</a:t>
            </a:fld>
            <a:endParaRPr lang="en-US"/>
          </a:p>
        </p:txBody>
      </p:sp>
    </p:spTree>
    <p:extLst>
      <p:ext uri="{BB962C8B-B14F-4D97-AF65-F5344CB8AC3E}">
        <p14:creationId xmlns:p14="http://schemas.microsoft.com/office/powerpoint/2010/main" val="319757506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83</a:t>
            </a:fld>
            <a:endParaRPr lang="en-US"/>
          </a:p>
        </p:txBody>
      </p:sp>
    </p:spTree>
    <p:extLst>
      <p:ext uri="{BB962C8B-B14F-4D97-AF65-F5344CB8AC3E}">
        <p14:creationId xmlns:p14="http://schemas.microsoft.com/office/powerpoint/2010/main" val="277509149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84</a:t>
            </a:fld>
            <a:endParaRPr lang="en-US"/>
          </a:p>
        </p:txBody>
      </p:sp>
    </p:spTree>
    <p:extLst>
      <p:ext uri="{BB962C8B-B14F-4D97-AF65-F5344CB8AC3E}">
        <p14:creationId xmlns:p14="http://schemas.microsoft.com/office/powerpoint/2010/main" val="383969975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85</a:t>
            </a:fld>
            <a:endParaRPr lang="en-US"/>
          </a:p>
        </p:txBody>
      </p:sp>
    </p:spTree>
    <p:extLst>
      <p:ext uri="{BB962C8B-B14F-4D97-AF65-F5344CB8AC3E}">
        <p14:creationId xmlns:p14="http://schemas.microsoft.com/office/powerpoint/2010/main" val="315429685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86</a:t>
            </a:fld>
            <a:endParaRPr lang="en-US"/>
          </a:p>
        </p:txBody>
      </p:sp>
    </p:spTree>
    <p:extLst>
      <p:ext uri="{BB962C8B-B14F-4D97-AF65-F5344CB8AC3E}">
        <p14:creationId xmlns:p14="http://schemas.microsoft.com/office/powerpoint/2010/main" val="15621575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339AC126-3EC3-4880-8227-795EC1A4DCCC}" type="slidenum">
              <a:rPr lang="en-US" smtClean="0"/>
              <a:t>87</a:t>
            </a:fld>
            <a:endParaRPr lang="en-US"/>
          </a:p>
        </p:txBody>
      </p:sp>
    </p:spTree>
    <p:extLst>
      <p:ext uri="{BB962C8B-B14F-4D97-AF65-F5344CB8AC3E}">
        <p14:creationId xmlns:p14="http://schemas.microsoft.com/office/powerpoint/2010/main" val="243879177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88</a:t>
            </a:fld>
            <a:endParaRPr lang="en-US"/>
          </a:p>
        </p:txBody>
      </p:sp>
    </p:spTree>
    <p:extLst>
      <p:ext uri="{BB962C8B-B14F-4D97-AF65-F5344CB8AC3E}">
        <p14:creationId xmlns:p14="http://schemas.microsoft.com/office/powerpoint/2010/main" val="16140458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8</a:t>
            </a:fld>
            <a:endParaRPr lang="en-US"/>
          </a:p>
        </p:txBody>
      </p:sp>
    </p:spTree>
    <p:extLst>
      <p:ext uri="{BB962C8B-B14F-4D97-AF65-F5344CB8AC3E}">
        <p14:creationId xmlns:p14="http://schemas.microsoft.com/office/powerpoint/2010/main" val="402923312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89</a:t>
            </a:fld>
            <a:endParaRPr lang="en-US"/>
          </a:p>
        </p:txBody>
      </p:sp>
    </p:spTree>
    <p:extLst>
      <p:ext uri="{BB962C8B-B14F-4D97-AF65-F5344CB8AC3E}">
        <p14:creationId xmlns:p14="http://schemas.microsoft.com/office/powerpoint/2010/main" val="107826715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10"/>
          </p:nvPr>
        </p:nvSpPr>
        <p:spPr/>
        <p:txBody>
          <a:bodyPr/>
          <a:lstStyle/>
          <a:p>
            <a:fld id="{339AC126-3EC3-4880-8227-795EC1A4DCCC}" type="slidenum">
              <a:rPr lang="en-US" smtClean="0"/>
              <a:t>90</a:t>
            </a:fld>
            <a:endParaRPr lang="en-US"/>
          </a:p>
        </p:txBody>
      </p:sp>
    </p:spTree>
    <p:extLst>
      <p:ext uri="{BB962C8B-B14F-4D97-AF65-F5344CB8AC3E}">
        <p14:creationId xmlns:p14="http://schemas.microsoft.com/office/powerpoint/2010/main" val="142652020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AC126-3EC3-4880-8227-795EC1A4DCCC}" type="slidenum">
              <a:rPr lang="en-US" smtClean="0"/>
              <a:t>91</a:t>
            </a:fld>
            <a:endParaRPr lang="en-US"/>
          </a:p>
        </p:txBody>
      </p:sp>
    </p:spTree>
    <p:extLst>
      <p:ext uri="{BB962C8B-B14F-4D97-AF65-F5344CB8AC3E}">
        <p14:creationId xmlns:p14="http://schemas.microsoft.com/office/powerpoint/2010/main" val="18272008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339AC126-3EC3-4880-8227-795EC1A4DCCC}" type="slidenum">
              <a:rPr lang="en-US" smtClean="0"/>
              <a:t>9</a:t>
            </a:fld>
            <a:endParaRPr lang="en-US" dirty="0"/>
          </a:p>
        </p:txBody>
      </p:sp>
    </p:spTree>
    <p:extLst>
      <p:ext uri="{BB962C8B-B14F-4D97-AF65-F5344CB8AC3E}">
        <p14:creationId xmlns:p14="http://schemas.microsoft.com/office/powerpoint/2010/main" val="2774264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C6A4E5D-13B0-4CB0-B4AC-3950A36757A6}" type="datetimeFigureOut">
              <a:rPr lang="en-US" smtClean="0"/>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587065-63A7-45BA-8313-C2C9EDCE6E1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6A4E5D-13B0-4CB0-B4AC-3950A36757A6}" type="datetimeFigureOut">
              <a:rPr lang="en-US" smtClean="0"/>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587065-63A7-45BA-8313-C2C9EDCE6E1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3C6A4E5D-13B0-4CB0-B4AC-3950A36757A6}" type="datetimeFigureOut">
              <a:rPr lang="en-US" smtClean="0"/>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587065-63A7-45BA-8313-C2C9EDCE6E1E}" type="slidenum">
              <a:rPr lang="en-US" smtClean="0"/>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6A4E5D-13B0-4CB0-B4AC-3950A36757A6}" type="datetimeFigureOut">
              <a:rPr lang="en-US" smtClean="0"/>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587065-63A7-45BA-8313-C2C9EDCE6E1E}" type="slidenum">
              <a:rPr lang="en-US" smtClean="0"/>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C6A4E5D-13B0-4CB0-B4AC-3950A36757A6}" type="datetimeFigureOut">
              <a:rPr lang="en-US" smtClean="0"/>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587065-63A7-45BA-8313-C2C9EDCE6E1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3C6A4E5D-13B0-4CB0-B4AC-3950A36757A6}" type="datetimeFigureOut">
              <a:rPr lang="en-US" smtClean="0"/>
              <a:t>9/16/2019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587065-63A7-45BA-8313-C2C9EDCE6E1E}" type="slidenum">
              <a:rPr lang="en-US" smtClean="0"/>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C6A4E5D-13B0-4CB0-B4AC-3950A36757A6}" type="datetimeFigureOut">
              <a:rPr lang="en-US" smtClean="0"/>
              <a:t>9/16/2019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587065-63A7-45BA-8313-C2C9EDCE6E1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C6A4E5D-13B0-4CB0-B4AC-3950A36757A6}" type="datetimeFigureOut">
              <a:rPr lang="en-US" smtClean="0"/>
              <a:t>9/16/2019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587065-63A7-45BA-8313-C2C9EDCE6E1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3C6A4E5D-13B0-4CB0-B4AC-3950A36757A6}" type="datetimeFigureOut">
              <a:rPr lang="en-US" smtClean="0"/>
              <a:t>9/16/2019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587065-63A7-45BA-8313-C2C9EDCE6E1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3C6A4E5D-13B0-4CB0-B4AC-3950A36757A6}" type="datetimeFigureOut">
              <a:rPr lang="en-US" smtClean="0"/>
              <a:t>9/16/2019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587065-63A7-45BA-8313-C2C9EDCE6E1E}" type="slidenum">
              <a:rPr lang="en-US" smtClean="0"/>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6A4E5D-13B0-4CB0-B4AC-3950A36757A6}" type="datetimeFigureOut">
              <a:rPr lang="en-US" smtClean="0"/>
              <a:t>9/16/2019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587065-63A7-45BA-8313-C2C9EDCE6E1E}" type="slidenum">
              <a:rPr lang="en-US" smtClean="0"/>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3C6A4E5D-13B0-4CB0-B4AC-3950A36757A6}" type="datetimeFigureOut">
              <a:rPr lang="en-US" smtClean="0"/>
              <a:t>9/16/2019</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2587065-63A7-45BA-8313-C2C9EDCE6E1E}" type="slidenum">
              <a:rPr lang="en-US" smtClean="0"/>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hyperlink" Target="https://www.pacer.org/health/pdfs/ind_health_plan.pdf"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hyperlink" Target="https://www.ellicottvillecentral.com/Page/1742" TargetMode="Externa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epilepsynorcal.org/wp-content/uploads/2015/07/Sample_504.pdf" TargetMode="Externa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video" Target="https://www.youtube.com/embed/FXlqSuzzrws" TargetMode="External"/><Relationship Id="rId4" Type="http://schemas.openxmlformats.org/officeDocument/2006/relationships/hyperlink" Target="https://www.youtube.com/watch?v=FXlqSuzzrws"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apps.leg.wa.gov/RCW/default.aspx?cite=28A.210.330"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apps.leg.wa.gov/RCW/default.aspx?cite=28A.210.330"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hyperlink" Target="http://apps.leg.wa.gov/rcw/default.aspx?cite=28A.210.260"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hyperlink" Target="http://www.doh.wa.gov/portals/1/Documents/6000/SeizureMgmt.pdf" TargetMode="External"/><Relationship Id="rId4" Type="http://schemas.openxmlformats.org/officeDocument/2006/relationships/hyperlink" Target="http://apps.leg.wa.gov/rcw/default.aspx?cite=28A.210.320"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www.doh.wa.gov/portals/1/Documents/6000/SeizureMgmt.pdf"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apps.leg.wa.gov/rcw/default.aspx?cite=28A.210.260"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hyperlink" Target="http://www.k12.wa.us/HealthServices/pubdocs/WAStateSchoolStaffHealthTrainingGuide.pdf"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app.leg.wa.gov/rcw/default.aspx?cite=18.79.260" TargetMode="External"/><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app.leg.wa.gov/WAC/default.aspx?cite=246-840-010"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hyperlink" Target="http://www.k12.wa.us/HealthServices/pubdocs/SchoolsDistrictsandESDs8-2.pdf" TargetMode="External"/><Relationship Id="rId2" Type="http://schemas.openxmlformats.org/officeDocument/2006/relationships/notesSlide" Target="../notesSlides/notesSlide81.xml"/><Relationship Id="rId1" Type="http://schemas.openxmlformats.org/officeDocument/2006/relationships/slideLayout" Target="../slideLayouts/slideLayout2.xml"/><Relationship Id="rId4" Type="http://schemas.openxmlformats.org/officeDocument/2006/relationships/hyperlink" Target="http://www.k12.wa.us/healthservices/pubdocs/guidelines.pdf" TargetMode="External"/></Relationships>
</file>

<file path=ppt/slides/_rels/slide9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2.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09600" y="835152"/>
            <a:ext cx="7772400" cy="1524000"/>
          </a:xfrm>
        </p:spPr>
        <p:txBody>
          <a:bodyPr>
            <a:normAutofit fontScale="90000"/>
          </a:bodyPr>
          <a:lstStyle/>
          <a:p>
            <a:r>
              <a:rPr lang="en-US" sz="5400" dirty="0" smtClean="0"/>
              <a:t>Introduction to </a:t>
            </a:r>
            <a:br>
              <a:rPr lang="en-US" sz="5400" dirty="0" smtClean="0"/>
            </a:br>
            <a:r>
              <a:rPr lang="en-US" sz="5400" dirty="0" smtClean="0"/>
              <a:t>School Nursing</a:t>
            </a:r>
            <a:endParaRPr lang="en-US" sz="5400" dirty="0"/>
          </a:p>
        </p:txBody>
      </p:sp>
      <p:sp>
        <p:nvSpPr>
          <p:cNvPr id="5" name="Subtitle 4"/>
          <p:cNvSpPr>
            <a:spLocks noGrp="1"/>
          </p:cNvSpPr>
          <p:nvPr>
            <p:ph type="subTitle" idx="1"/>
          </p:nvPr>
        </p:nvSpPr>
        <p:spPr>
          <a:xfrm>
            <a:off x="190500" y="2743200"/>
            <a:ext cx="8610600" cy="2617136"/>
          </a:xfrm>
        </p:spPr>
        <p:txBody>
          <a:bodyPr>
            <a:normAutofit/>
          </a:bodyPr>
          <a:lstStyle/>
          <a:p>
            <a:r>
              <a:rPr lang="en-US" sz="4400" dirty="0" smtClean="0"/>
              <a:t>MODULE II</a:t>
            </a:r>
          </a:p>
          <a:p>
            <a:r>
              <a:rPr lang="en-US" sz="4400" dirty="0" smtClean="0"/>
              <a:t>School Nurse Practice</a:t>
            </a:r>
            <a:endParaRPr lang="en-US" sz="48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6016751"/>
            <a:ext cx="1463040" cy="768096"/>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00200" y="6075522"/>
            <a:ext cx="1447800" cy="709325"/>
          </a:xfrm>
          <a:prstGeom prst="rect">
            <a:avLst/>
          </a:prstGeom>
        </p:spPr>
      </p:pic>
    </p:spTree>
    <p:extLst>
      <p:ext uri="{BB962C8B-B14F-4D97-AF65-F5344CB8AC3E}">
        <p14:creationId xmlns:p14="http://schemas.microsoft.com/office/powerpoint/2010/main" val="29218952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lnSpc>
                <a:spcPct val="110000"/>
              </a:lnSpc>
              <a:spcBef>
                <a:spcPts val="0"/>
              </a:spcBef>
            </a:pPr>
            <a:r>
              <a:rPr lang="en-US" dirty="0"/>
              <a:t>It is written </a:t>
            </a:r>
            <a:r>
              <a:rPr lang="en-US" dirty="0" smtClean="0"/>
              <a:t>by you---for </a:t>
            </a:r>
            <a:r>
              <a:rPr lang="en-US" dirty="0"/>
              <a:t>you... </a:t>
            </a:r>
            <a:r>
              <a:rPr lang="en-US" dirty="0" smtClean="0"/>
              <a:t>it </a:t>
            </a:r>
            <a:r>
              <a:rPr lang="en-US" dirty="0"/>
              <a:t>documents that you are </a:t>
            </a:r>
            <a:r>
              <a:rPr lang="en-US" dirty="0" smtClean="0"/>
              <a:t>providing </a:t>
            </a:r>
            <a:r>
              <a:rPr lang="en-US" dirty="0"/>
              <a:t>the needed care for a student. </a:t>
            </a:r>
          </a:p>
          <a:p>
            <a:pPr marL="0" indent="0">
              <a:lnSpc>
                <a:spcPct val="110000"/>
              </a:lnSpc>
              <a:spcBef>
                <a:spcPts val="0"/>
              </a:spcBef>
              <a:buNone/>
            </a:pPr>
            <a:endParaRPr lang="en-US" sz="1200" dirty="0"/>
          </a:p>
          <a:p>
            <a:pPr>
              <a:lnSpc>
                <a:spcPct val="110000"/>
              </a:lnSpc>
              <a:spcBef>
                <a:spcPts val="0"/>
              </a:spcBef>
            </a:pPr>
            <a:r>
              <a:rPr lang="en-US" dirty="0"/>
              <a:t>It is written for </a:t>
            </a:r>
            <a:r>
              <a:rPr lang="en-US" dirty="0" smtClean="0"/>
              <a:t>teachers </a:t>
            </a:r>
            <a:r>
              <a:rPr lang="en-US" dirty="0"/>
              <a:t>and </a:t>
            </a:r>
            <a:r>
              <a:rPr lang="en-US" dirty="0" smtClean="0"/>
              <a:t>paraprofessionals...so they </a:t>
            </a:r>
            <a:r>
              <a:rPr lang="en-US" dirty="0"/>
              <a:t>know what the health </a:t>
            </a:r>
            <a:r>
              <a:rPr lang="en-US" dirty="0" smtClean="0"/>
              <a:t>expectations </a:t>
            </a:r>
            <a:r>
              <a:rPr lang="en-US" dirty="0"/>
              <a:t>are for this student. </a:t>
            </a:r>
            <a:endParaRPr lang="en-US" dirty="0" smtClean="0"/>
          </a:p>
          <a:p>
            <a:pPr>
              <a:lnSpc>
                <a:spcPct val="110000"/>
              </a:lnSpc>
              <a:spcBef>
                <a:spcPts val="0"/>
              </a:spcBef>
            </a:pPr>
            <a:endParaRPr lang="en-US" sz="1300" dirty="0"/>
          </a:p>
          <a:p>
            <a:pPr>
              <a:lnSpc>
                <a:spcPct val="110000"/>
              </a:lnSpc>
              <a:spcBef>
                <a:spcPts val="0"/>
              </a:spcBef>
            </a:pPr>
            <a:r>
              <a:rPr lang="en-US" dirty="0" smtClean="0"/>
              <a:t>Most </a:t>
            </a:r>
            <a:r>
              <a:rPr lang="en-US" dirty="0"/>
              <a:t>of all it is written for the student... </a:t>
            </a:r>
            <a:r>
              <a:rPr lang="en-US" dirty="0" smtClean="0"/>
              <a:t>it </a:t>
            </a:r>
            <a:r>
              <a:rPr lang="en-US" dirty="0"/>
              <a:t>assures </a:t>
            </a:r>
          </a:p>
          <a:p>
            <a:pPr marL="0" indent="0">
              <a:lnSpc>
                <a:spcPct val="110000"/>
              </a:lnSpc>
              <a:spcBef>
                <a:spcPts val="0"/>
              </a:spcBef>
              <a:buNone/>
            </a:pPr>
            <a:r>
              <a:rPr lang="en-US" dirty="0" smtClean="0"/>
              <a:t>    them </a:t>
            </a:r>
            <a:r>
              <a:rPr lang="en-US" dirty="0"/>
              <a:t>the care needed to successfully participate </a:t>
            </a:r>
          </a:p>
          <a:p>
            <a:pPr marL="0" indent="0">
              <a:lnSpc>
                <a:spcPct val="110000"/>
              </a:lnSpc>
              <a:spcBef>
                <a:spcPts val="0"/>
              </a:spcBef>
              <a:buNone/>
            </a:pPr>
            <a:r>
              <a:rPr lang="en-US" dirty="0" smtClean="0"/>
              <a:t>    and </a:t>
            </a:r>
            <a:r>
              <a:rPr lang="en-US" dirty="0"/>
              <a:t>be available for learning in school. </a:t>
            </a:r>
          </a:p>
          <a:p>
            <a:endParaRPr lang="en-US" dirty="0"/>
          </a:p>
        </p:txBody>
      </p:sp>
      <p:sp>
        <p:nvSpPr>
          <p:cNvPr id="3" name="Title 2"/>
          <p:cNvSpPr>
            <a:spLocks noGrp="1"/>
          </p:cNvSpPr>
          <p:nvPr>
            <p:ph type="title"/>
          </p:nvPr>
        </p:nvSpPr>
        <p:spPr/>
        <p:txBody>
          <a:bodyPr>
            <a:normAutofit/>
          </a:bodyPr>
          <a:lstStyle/>
          <a:p>
            <a:r>
              <a:rPr lang="en-US" dirty="0" smtClean="0"/>
              <a:t>Why Write a Care Plan for School?</a:t>
            </a:r>
            <a:endParaRPr lang="en-US" dirty="0"/>
          </a:p>
        </p:txBody>
      </p:sp>
    </p:spTree>
    <p:extLst>
      <p:ext uri="{BB962C8B-B14F-4D97-AF65-F5344CB8AC3E}">
        <p14:creationId xmlns:p14="http://schemas.microsoft.com/office/powerpoint/2010/main" val="11492766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90032" y="2895600"/>
            <a:ext cx="7772400" cy="863360"/>
          </a:xfrm>
        </p:spPr>
        <p:txBody>
          <a:bodyPr>
            <a:normAutofit fontScale="90000"/>
          </a:bodyPr>
          <a:lstStyle/>
          <a:p>
            <a:r>
              <a:rPr lang="en-US" dirty="0" smtClean="0"/>
              <a:t>IHPs |  ECPs |  </a:t>
            </a:r>
            <a:r>
              <a:rPr lang="en-US" dirty="0"/>
              <a:t>504s</a:t>
            </a:r>
            <a:br>
              <a:rPr lang="en-US" dirty="0"/>
            </a:br>
            <a:r>
              <a:rPr lang="en-US" dirty="0"/>
              <a:t/>
            </a:r>
            <a:br>
              <a:rPr lang="en-US" dirty="0"/>
            </a:br>
            <a:endParaRPr lang="en-US" dirty="0"/>
          </a:p>
        </p:txBody>
      </p:sp>
      <p:sp>
        <p:nvSpPr>
          <p:cNvPr id="3" name="Text Placeholder 2"/>
          <p:cNvSpPr>
            <a:spLocks noGrp="1"/>
          </p:cNvSpPr>
          <p:nvPr>
            <p:ph type="body" idx="1"/>
          </p:nvPr>
        </p:nvSpPr>
        <p:spPr>
          <a:xfrm>
            <a:off x="1367365" y="1523759"/>
            <a:ext cx="6417734" cy="939801"/>
          </a:xfrm>
        </p:spPr>
        <p:txBody>
          <a:bodyPr>
            <a:normAutofit/>
          </a:bodyPr>
          <a:lstStyle/>
          <a:p>
            <a:r>
              <a:rPr lang="en-US" sz="4000" dirty="0" smtClean="0"/>
              <a:t>INTRODUCTION TO PLANS</a:t>
            </a:r>
            <a:endParaRPr lang="en-US" sz="4000" dirty="0"/>
          </a:p>
        </p:txBody>
      </p:sp>
    </p:spTree>
    <p:extLst>
      <p:ext uri="{BB962C8B-B14F-4D97-AF65-F5344CB8AC3E}">
        <p14:creationId xmlns:p14="http://schemas.microsoft.com/office/powerpoint/2010/main" val="21272776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53000" y="1015999"/>
            <a:ext cx="4114800" cy="711201"/>
          </a:xfrm>
        </p:spPr>
        <p:txBody>
          <a:bodyPr>
            <a:normAutofit/>
          </a:bodyPr>
          <a:lstStyle/>
          <a:p>
            <a:r>
              <a:rPr lang="en-US" sz="4000" dirty="0" smtClean="0"/>
              <a:t>Student Plans</a:t>
            </a:r>
            <a:endParaRPr lang="en-US" sz="4000" dirty="0"/>
          </a:p>
        </p:txBody>
      </p:sp>
      <p:sp>
        <p:nvSpPr>
          <p:cNvPr id="2" name="Content Placeholder 1"/>
          <p:cNvSpPr>
            <a:spLocks noGrp="1"/>
          </p:cNvSpPr>
          <p:nvPr>
            <p:ph type="body" sz="half" idx="2"/>
          </p:nvPr>
        </p:nvSpPr>
        <p:spPr>
          <a:xfrm>
            <a:off x="4648200" y="2057400"/>
            <a:ext cx="4282440" cy="2973564"/>
          </a:xfrm>
        </p:spPr>
        <p:txBody>
          <a:bodyPr>
            <a:noAutofit/>
          </a:bodyPr>
          <a:lstStyle/>
          <a:p>
            <a:r>
              <a:rPr lang="en-US" sz="2000" dirty="0"/>
              <a:t>IHPs - Individual Healthcare Plans</a:t>
            </a:r>
          </a:p>
          <a:p>
            <a:r>
              <a:rPr lang="en-US" sz="2000" dirty="0"/>
              <a:t>ECPs - Emergency Care Plans</a:t>
            </a:r>
          </a:p>
          <a:p>
            <a:r>
              <a:rPr lang="en-US" sz="2000" dirty="0" smtClean="0"/>
              <a:t>IEPs - Individual Education Program</a:t>
            </a:r>
          </a:p>
          <a:p>
            <a:r>
              <a:rPr lang="en-US" sz="2000" dirty="0"/>
              <a:t>504 </a:t>
            </a:r>
            <a:r>
              <a:rPr lang="en-US" sz="2000" dirty="0" smtClean="0"/>
              <a:t>Student Accommodation Plans </a:t>
            </a:r>
            <a:endParaRPr lang="en-US" sz="2000" dirty="0"/>
          </a:p>
        </p:txBody>
      </p:sp>
      <p:sp>
        <p:nvSpPr>
          <p:cNvPr id="3" name="Footer Placeholder 2"/>
          <p:cNvSpPr>
            <a:spLocks noGrp="1"/>
          </p:cNvSpPr>
          <p:nvPr>
            <p:ph type="ftr" sz="quarter" idx="11"/>
          </p:nvPr>
        </p:nvSpPr>
        <p:spPr/>
        <p:txBody>
          <a:bodyPr/>
          <a:lstStyle/>
          <a:p>
            <a:r>
              <a:rPr lang="en-US" smtClean="0"/>
              <a:t>Introduction to School Nursing: 8/13/2019</a:t>
            </a:r>
            <a:endParaRPr lang="en-US" dirty="0"/>
          </a:p>
        </p:txBody>
      </p:sp>
      <p:pic>
        <p:nvPicPr>
          <p:cNvPr id="10" name="Picture 9"/>
          <p:cNvPicPr>
            <a:picLocks noChangeAspect="1"/>
          </p:cNvPicPr>
          <p:nvPr/>
        </p:nvPicPr>
        <p:blipFill>
          <a:blip r:embed="rId3"/>
          <a:stretch>
            <a:fillRect/>
          </a:stretch>
        </p:blipFill>
        <p:spPr>
          <a:xfrm rot="21245999">
            <a:off x="450594" y="856514"/>
            <a:ext cx="4140854" cy="5377631"/>
          </a:xfrm>
          <a:prstGeom prst="rect">
            <a:avLst/>
          </a:prstGeom>
          <a:ln w="12700">
            <a:solidFill>
              <a:schemeClr val="accent2">
                <a:lumMod val="75000"/>
              </a:schemeClr>
            </a:solidFill>
          </a:ln>
        </p:spPr>
      </p:pic>
    </p:spTree>
    <p:extLst>
      <p:ext uri="{BB962C8B-B14F-4D97-AF65-F5344CB8AC3E}">
        <p14:creationId xmlns:p14="http://schemas.microsoft.com/office/powerpoint/2010/main" val="15343204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2514600"/>
            <a:ext cx="7408333" cy="3984096"/>
          </a:xfrm>
        </p:spPr>
        <p:txBody>
          <a:bodyPr>
            <a:normAutofit/>
          </a:bodyPr>
          <a:lstStyle/>
          <a:p>
            <a:r>
              <a:rPr lang="en-US" dirty="0" smtClean="0"/>
              <a:t>Written by the RN to direct care for students.</a:t>
            </a:r>
          </a:p>
          <a:p>
            <a:r>
              <a:rPr lang="en-US" dirty="0" smtClean="0"/>
              <a:t>Based on a nursing assessment and developed for a student’s daily management of their health condition. </a:t>
            </a:r>
          </a:p>
          <a:p>
            <a:r>
              <a:rPr lang="en-US" dirty="0" smtClean="0"/>
              <a:t>Can either be a broad, comprehensive plan that addresses the holistic student needs or a brief plan.</a:t>
            </a:r>
          </a:p>
          <a:p>
            <a:r>
              <a:rPr lang="en-US" dirty="0" smtClean="0"/>
              <a:t>Based </a:t>
            </a:r>
            <a:r>
              <a:rPr lang="en-US" dirty="0"/>
              <a:t>on a nursing assessment and developed for a student’s daily management of their health condition</a:t>
            </a:r>
            <a:r>
              <a:rPr lang="en-US" dirty="0" smtClean="0"/>
              <a:t>.</a:t>
            </a:r>
          </a:p>
          <a:p>
            <a:r>
              <a:rPr lang="en-US" dirty="0" smtClean="0"/>
              <a:t>A “living” document that may need revisions as the students health status changes.</a:t>
            </a:r>
            <a:endParaRPr lang="en-US" dirty="0"/>
          </a:p>
          <a:p>
            <a:pPr marL="0" indent="0">
              <a:buNone/>
            </a:pPr>
            <a:endParaRPr lang="en-US" dirty="0"/>
          </a:p>
          <a:p>
            <a:endParaRPr lang="en-US" dirty="0" smtClean="0"/>
          </a:p>
          <a:p>
            <a:endParaRPr lang="en-US" dirty="0" smtClean="0"/>
          </a:p>
        </p:txBody>
      </p:sp>
      <p:sp>
        <p:nvSpPr>
          <p:cNvPr id="3" name="Title 2"/>
          <p:cNvSpPr>
            <a:spLocks noGrp="1"/>
          </p:cNvSpPr>
          <p:nvPr>
            <p:ph type="title"/>
          </p:nvPr>
        </p:nvSpPr>
        <p:spPr/>
        <p:txBody>
          <a:bodyPr>
            <a:normAutofit/>
          </a:bodyPr>
          <a:lstStyle/>
          <a:p>
            <a:r>
              <a:rPr lang="en-US" dirty="0" smtClean="0"/>
              <a:t>Individualized Health Plan (IHP)</a:t>
            </a:r>
            <a:endParaRPr lang="en-US" dirty="0"/>
          </a:p>
        </p:txBody>
      </p:sp>
      <p:sp>
        <p:nvSpPr>
          <p:cNvPr id="4" name="TextBox 3"/>
          <p:cNvSpPr txBox="1"/>
          <p:nvPr/>
        </p:nvSpPr>
        <p:spPr>
          <a:xfrm>
            <a:off x="609600" y="6314030"/>
            <a:ext cx="6248400" cy="369332"/>
          </a:xfrm>
          <a:prstGeom prst="rect">
            <a:avLst/>
          </a:prstGeom>
          <a:noFill/>
        </p:spPr>
        <p:txBody>
          <a:bodyPr wrap="square" rtlCol="0">
            <a:spAutoFit/>
          </a:bodyPr>
          <a:lstStyle/>
          <a:p>
            <a:r>
              <a:rPr lang="en-US" dirty="0" smtClean="0"/>
              <a:t>Video IHP Overview: https</a:t>
            </a:r>
            <a:r>
              <a:rPr lang="en-US" dirty="0"/>
              <a:t>://youtu.be/7sKqOtIBYrU</a:t>
            </a:r>
          </a:p>
        </p:txBody>
      </p:sp>
    </p:spTree>
    <p:extLst>
      <p:ext uri="{BB962C8B-B14F-4D97-AF65-F5344CB8AC3E}">
        <p14:creationId xmlns:p14="http://schemas.microsoft.com/office/powerpoint/2010/main" val="10725817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5119563" y="468492"/>
            <a:ext cx="3377704" cy="891819"/>
          </a:xfrm>
        </p:spPr>
        <p:txBody>
          <a:bodyPr>
            <a:normAutofit lnSpcReduction="10000"/>
          </a:bodyPr>
          <a:lstStyle/>
          <a:p>
            <a:r>
              <a:rPr lang="en-US" dirty="0" smtClean="0"/>
              <a:t>Generic Individual </a:t>
            </a:r>
          </a:p>
          <a:p>
            <a:r>
              <a:rPr lang="en-US" dirty="0" smtClean="0"/>
              <a:t>Health Plan</a:t>
            </a:r>
            <a:endParaRPr lang="en-US" dirty="0"/>
          </a:p>
        </p:txBody>
      </p:sp>
      <p:sp>
        <p:nvSpPr>
          <p:cNvPr id="3" name="Footer Placeholder 2"/>
          <p:cNvSpPr>
            <a:spLocks noGrp="1"/>
          </p:cNvSpPr>
          <p:nvPr>
            <p:ph type="ftr" sz="quarter" idx="11"/>
          </p:nvPr>
        </p:nvSpPr>
        <p:spPr/>
        <p:txBody>
          <a:bodyPr/>
          <a:lstStyle/>
          <a:p>
            <a:r>
              <a:rPr lang="en-US" smtClean="0"/>
              <a:t>Introduction to School Nursing: 8/13/2019</a:t>
            </a:r>
            <a:endParaRPr lang="en-US" dirty="0"/>
          </a:p>
        </p:txBody>
      </p:sp>
      <p:sp>
        <p:nvSpPr>
          <p:cNvPr id="2" name="Content Placeholder 1"/>
          <p:cNvSpPr>
            <a:spLocks noGrp="1"/>
          </p:cNvSpPr>
          <p:nvPr>
            <p:ph sz="quarter" idx="4"/>
          </p:nvPr>
        </p:nvSpPr>
        <p:spPr>
          <a:xfrm>
            <a:off x="5085696" y="1524000"/>
            <a:ext cx="3822192" cy="3964164"/>
          </a:xfrm>
        </p:spPr>
        <p:txBody>
          <a:bodyPr>
            <a:normAutofit/>
          </a:bodyPr>
          <a:lstStyle/>
          <a:p>
            <a:r>
              <a:rPr lang="en-US" dirty="0" smtClean="0"/>
              <a:t>Student Demographic Info</a:t>
            </a:r>
          </a:p>
          <a:p>
            <a:r>
              <a:rPr lang="en-US" dirty="0" smtClean="0"/>
              <a:t>Primary Diagnosis</a:t>
            </a:r>
          </a:p>
          <a:p>
            <a:r>
              <a:rPr lang="en-US" dirty="0" smtClean="0"/>
              <a:t>Problem List</a:t>
            </a:r>
          </a:p>
          <a:p>
            <a:r>
              <a:rPr lang="en-US" dirty="0" smtClean="0"/>
              <a:t>Hospitalization History</a:t>
            </a:r>
          </a:p>
          <a:p>
            <a:r>
              <a:rPr lang="en-US" dirty="0" smtClean="0"/>
              <a:t>Allergies</a:t>
            </a:r>
          </a:p>
          <a:p>
            <a:r>
              <a:rPr lang="en-US" dirty="0" smtClean="0"/>
              <a:t>Medications</a:t>
            </a:r>
          </a:p>
          <a:p>
            <a:r>
              <a:rPr lang="en-US" dirty="0" smtClean="0"/>
              <a:t>Equipment</a:t>
            </a:r>
          </a:p>
          <a:p>
            <a:r>
              <a:rPr lang="en-US" dirty="0" smtClean="0"/>
              <a:t>Medical History</a:t>
            </a:r>
          </a:p>
          <a:p>
            <a:r>
              <a:rPr lang="en-US" dirty="0" smtClean="0"/>
              <a:t>Review of Body Systems</a:t>
            </a:r>
            <a:br>
              <a:rPr lang="en-US" dirty="0" smtClean="0"/>
            </a:br>
            <a:endParaRPr lang="en-US" dirty="0"/>
          </a:p>
        </p:txBody>
      </p:sp>
      <p:pic>
        <p:nvPicPr>
          <p:cNvPr id="6" name="Content Placeholder 5"/>
          <p:cNvPicPr>
            <a:picLocks noGrp="1" noChangeAspect="1"/>
          </p:cNvPicPr>
          <p:nvPr>
            <p:ph sz="half" idx="2"/>
          </p:nvPr>
        </p:nvPicPr>
        <p:blipFill>
          <a:blip r:embed="rId3"/>
          <a:stretch>
            <a:fillRect/>
          </a:stretch>
        </p:blipFill>
        <p:spPr>
          <a:xfrm>
            <a:off x="-1" y="304801"/>
            <a:ext cx="5085697" cy="5945364"/>
          </a:xfrm>
          <a:prstGeom prst="rect">
            <a:avLst/>
          </a:prstGeom>
        </p:spPr>
      </p:pic>
      <p:sp>
        <p:nvSpPr>
          <p:cNvPr id="7" name="TextBox 6"/>
          <p:cNvSpPr txBox="1"/>
          <p:nvPr/>
        </p:nvSpPr>
        <p:spPr>
          <a:xfrm>
            <a:off x="2743200" y="6250164"/>
            <a:ext cx="6019800" cy="261610"/>
          </a:xfrm>
          <a:prstGeom prst="rect">
            <a:avLst/>
          </a:prstGeom>
          <a:noFill/>
        </p:spPr>
        <p:txBody>
          <a:bodyPr wrap="square" rtlCol="0">
            <a:spAutoFit/>
          </a:bodyPr>
          <a:lstStyle/>
          <a:p>
            <a:r>
              <a:rPr lang="en-US" sz="1100" dirty="0" smtClean="0">
                <a:hlinkClick r:id="rId4"/>
              </a:rPr>
              <a:t>Pacer Center: https</a:t>
            </a:r>
            <a:r>
              <a:rPr lang="en-US" sz="1100" dirty="0">
                <a:hlinkClick r:id="rId4"/>
              </a:rPr>
              <a:t>://www.pacer.org/health/pdfs/ind_health_plan.pdf</a:t>
            </a:r>
            <a:endParaRPr lang="en-US" sz="1100" dirty="0"/>
          </a:p>
        </p:txBody>
      </p:sp>
    </p:spTree>
    <p:extLst>
      <p:ext uri="{BB962C8B-B14F-4D97-AF65-F5344CB8AC3E}">
        <p14:creationId xmlns:p14="http://schemas.microsoft.com/office/powerpoint/2010/main" val="11284533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60400" y="2667000"/>
            <a:ext cx="7823200" cy="3450696"/>
          </a:xfrm>
        </p:spPr>
        <p:txBody>
          <a:bodyPr>
            <a:normAutofit/>
          </a:bodyPr>
          <a:lstStyle/>
          <a:p>
            <a:r>
              <a:rPr lang="en-US" dirty="0" smtClean="0"/>
              <a:t>Clear instructions, written </a:t>
            </a:r>
            <a:r>
              <a:rPr lang="en-US" dirty="0"/>
              <a:t>in lay </a:t>
            </a:r>
            <a:r>
              <a:rPr lang="en-US" dirty="0" smtClean="0"/>
              <a:t>language, </a:t>
            </a:r>
            <a:r>
              <a:rPr lang="en-US" dirty="0"/>
              <a:t>to guide </a:t>
            </a:r>
            <a:r>
              <a:rPr lang="en-US" dirty="0" smtClean="0"/>
              <a:t>  unlicensed assistive personnel (UAP) when responding to a health emergency. </a:t>
            </a:r>
          </a:p>
          <a:p>
            <a:r>
              <a:rPr lang="en-US" dirty="0" smtClean="0"/>
              <a:t>Ensure access to staff who will use it.</a:t>
            </a:r>
          </a:p>
          <a:p>
            <a:r>
              <a:rPr lang="en-US" dirty="0" smtClean="0"/>
              <a:t>Serves as documentation of actions.</a:t>
            </a:r>
          </a:p>
          <a:p>
            <a:r>
              <a:rPr lang="en-US" dirty="0" smtClean="0"/>
              <a:t>Provide copies to EMS and hospital to support  communication. </a:t>
            </a:r>
          </a:p>
          <a:p>
            <a:pPr marL="0" indent="0">
              <a:buNone/>
            </a:pPr>
            <a:endParaRPr lang="en-US" dirty="0" smtClean="0"/>
          </a:p>
          <a:p>
            <a:endParaRPr lang="en-US" dirty="0" smtClean="0"/>
          </a:p>
          <a:p>
            <a:endParaRPr lang="en-US" dirty="0"/>
          </a:p>
        </p:txBody>
      </p:sp>
      <p:sp>
        <p:nvSpPr>
          <p:cNvPr id="3" name="Title 2"/>
          <p:cNvSpPr>
            <a:spLocks noGrp="1"/>
          </p:cNvSpPr>
          <p:nvPr>
            <p:ph type="title"/>
          </p:nvPr>
        </p:nvSpPr>
        <p:spPr/>
        <p:txBody>
          <a:bodyPr/>
          <a:lstStyle/>
          <a:p>
            <a:r>
              <a:rPr lang="en-US" dirty="0" smtClean="0"/>
              <a:t>Emergency Care Plan (ECP)</a:t>
            </a:r>
            <a:endParaRPr lang="en-US" dirty="0"/>
          </a:p>
        </p:txBody>
      </p:sp>
    </p:spTree>
    <p:extLst>
      <p:ext uri="{BB962C8B-B14F-4D97-AF65-F5344CB8AC3E}">
        <p14:creationId xmlns:p14="http://schemas.microsoft.com/office/powerpoint/2010/main" val="7921734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 Placeholder 10"/>
          <p:cNvSpPr>
            <a:spLocks noGrp="1"/>
          </p:cNvSpPr>
          <p:nvPr>
            <p:ph type="body" sz="quarter" idx="3"/>
          </p:nvPr>
        </p:nvSpPr>
        <p:spPr>
          <a:xfrm>
            <a:off x="2286000" y="255023"/>
            <a:ext cx="3822192" cy="639762"/>
          </a:xfrm>
        </p:spPr>
        <p:txBody>
          <a:bodyPr>
            <a:normAutofit fontScale="92500"/>
          </a:bodyPr>
          <a:lstStyle/>
          <a:p>
            <a:r>
              <a:rPr lang="en-US" dirty="0" smtClean="0"/>
              <a:t>Emergency Care Plan: Asthma</a:t>
            </a:r>
            <a:endParaRPr lang="en-US" dirty="0"/>
          </a:p>
        </p:txBody>
      </p:sp>
      <p:pic>
        <p:nvPicPr>
          <p:cNvPr id="13" name="Content Placeholder 12"/>
          <p:cNvPicPr>
            <a:picLocks noGrp="1" noChangeAspect="1"/>
          </p:cNvPicPr>
          <p:nvPr>
            <p:ph sz="quarter" idx="4"/>
          </p:nvPr>
        </p:nvPicPr>
        <p:blipFill>
          <a:blip r:embed="rId3"/>
          <a:stretch>
            <a:fillRect/>
          </a:stretch>
        </p:blipFill>
        <p:spPr>
          <a:xfrm>
            <a:off x="4255264" y="1066800"/>
            <a:ext cx="4711230" cy="5329097"/>
          </a:xfrm>
          <a:prstGeom prst="rect">
            <a:avLst/>
          </a:prstGeom>
        </p:spPr>
      </p:pic>
      <p:sp>
        <p:nvSpPr>
          <p:cNvPr id="3" name="Footer Placeholder 2"/>
          <p:cNvSpPr>
            <a:spLocks noGrp="1"/>
          </p:cNvSpPr>
          <p:nvPr>
            <p:ph type="ftr" sz="quarter" idx="11"/>
          </p:nvPr>
        </p:nvSpPr>
        <p:spPr/>
        <p:txBody>
          <a:bodyPr/>
          <a:lstStyle/>
          <a:p>
            <a:r>
              <a:rPr lang="en-US" smtClean="0"/>
              <a:t>Introduction to School Nursing: 8/13/2019</a:t>
            </a:r>
            <a:endParaRPr lang="en-US" dirty="0"/>
          </a:p>
        </p:txBody>
      </p:sp>
      <p:pic>
        <p:nvPicPr>
          <p:cNvPr id="4" name="Content Placeholder 3"/>
          <p:cNvPicPr>
            <a:picLocks noGrp="1" noChangeAspect="1"/>
          </p:cNvPicPr>
          <p:nvPr>
            <p:ph sz="half" idx="2"/>
          </p:nvPr>
        </p:nvPicPr>
        <p:blipFill>
          <a:blip r:embed="rId4"/>
          <a:stretch>
            <a:fillRect/>
          </a:stretch>
        </p:blipFill>
        <p:spPr>
          <a:xfrm>
            <a:off x="77544" y="894785"/>
            <a:ext cx="4419845" cy="5355379"/>
          </a:xfrm>
          <a:prstGeom prst="rect">
            <a:avLst/>
          </a:prstGeom>
        </p:spPr>
      </p:pic>
      <p:sp>
        <p:nvSpPr>
          <p:cNvPr id="6" name="TextBox 5"/>
          <p:cNvSpPr txBox="1"/>
          <p:nvPr/>
        </p:nvSpPr>
        <p:spPr>
          <a:xfrm>
            <a:off x="381000" y="6063395"/>
            <a:ext cx="3874264" cy="261610"/>
          </a:xfrm>
          <a:prstGeom prst="rect">
            <a:avLst/>
          </a:prstGeom>
          <a:noFill/>
        </p:spPr>
        <p:txBody>
          <a:bodyPr wrap="square" rtlCol="0">
            <a:spAutoFit/>
          </a:bodyPr>
          <a:lstStyle/>
          <a:p>
            <a:pPr algn="ctr"/>
            <a:r>
              <a:rPr lang="en-US" sz="1100" b="1" dirty="0" smtClean="0">
                <a:hlinkClick r:id="rId5"/>
              </a:rPr>
              <a:t>Ellicottville Central Schools, New York</a:t>
            </a:r>
            <a:endParaRPr lang="en-US" sz="1100" b="1" dirty="0"/>
          </a:p>
        </p:txBody>
      </p:sp>
    </p:spTree>
    <p:extLst>
      <p:ext uri="{BB962C8B-B14F-4D97-AF65-F5344CB8AC3E}">
        <p14:creationId xmlns:p14="http://schemas.microsoft.com/office/powerpoint/2010/main" val="3451480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67833" y="2819400"/>
            <a:ext cx="7408333" cy="3450696"/>
          </a:xfrm>
        </p:spPr>
        <p:txBody>
          <a:bodyPr/>
          <a:lstStyle/>
          <a:p>
            <a:pPr marL="0" indent="0">
              <a:buNone/>
            </a:pPr>
            <a:r>
              <a:rPr lang="en-US" dirty="0"/>
              <a:t>504 Plans list accommodations in school to ensure that a student has access to a free and appropriate education (FAPE) experience</a:t>
            </a:r>
            <a:r>
              <a:rPr lang="en-US" dirty="0" smtClean="0"/>
              <a:t>.</a:t>
            </a:r>
          </a:p>
          <a:p>
            <a:pPr marL="0" indent="0">
              <a:buNone/>
            </a:pPr>
            <a:endParaRPr lang="en-US" dirty="0" smtClean="0"/>
          </a:p>
          <a:p>
            <a:pPr marL="0" indent="0">
              <a:buNone/>
            </a:pPr>
            <a:r>
              <a:rPr lang="en-US" dirty="0" smtClean="0"/>
              <a:t>Students who may qualify for a 504 plan may be having their needs met through the IHP.  In this case the 504 accommodations would be incorporated into the IHP.</a:t>
            </a:r>
            <a:endParaRPr lang="en-US" dirty="0"/>
          </a:p>
          <a:p>
            <a:pPr marL="0" indent="0">
              <a:buNone/>
            </a:pPr>
            <a:endParaRPr lang="en-US" dirty="0"/>
          </a:p>
          <a:p>
            <a:endParaRPr lang="en-US" dirty="0"/>
          </a:p>
        </p:txBody>
      </p:sp>
      <p:sp>
        <p:nvSpPr>
          <p:cNvPr id="3" name="Title 2"/>
          <p:cNvSpPr>
            <a:spLocks noGrp="1"/>
          </p:cNvSpPr>
          <p:nvPr>
            <p:ph type="title"/>
          </p:nvPr>
        </p:nvSpPr>
        <p:spPr/>
        <p:txBody>
          <a:bodyPr/>
          <a:lstStyle/>
          <a:p>
            <a:r>
              <a:rPr lang="en-US" dirty="0" smtClean="0"/>
              <a:t>504 Plan</a:t>
            </a:r>
            <a:endParaRPr lang="en-US" dirty="0"/>
          </a:p>
        </p:txBody>
      </p:sp>
    </p:spTree>
    <p:extLst>
      <p:ext uri="{BB962C8B-B14F-4D97-AF65-F5344CB8AC3E}">
        <p14:creationId xmlns:p14="http://schemas.microsoft.com/office/powerpoint/2010/main" val="14721821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 Placeholder 10"/>
          <p:cNvSpPr>
            <a:spLocks noGrp="1"/>
          </p:cNvSpPr>
          <p:nvPr>
            <p:ph type="body" sz="quarter" idx="3"/>
          </p:nvPr>
        </p:nvSpPr>
        <p:spPr>
          <a:xfrm>
            <a:off x="5047841" y="381000"/>
            <a:ext cx="3822192" cy="639762"/>
          </a:xfrm>
        </p:spPr>
        <p:txBody>
          <a:bodyPr>
            <a:normAutofit/>
          </a:bodyPr>
          <a:lstStyle/>
          <a:p>
            <a:r>
              <a:rPr lang="en-US" dirty="0" smtClean="0"/>
              <a:t>Model 504 Plan: Epilepsy</a:t>
            </a:r>
            <a:endParaRPr lang="en-US" dirty="0"/>
          </a:p>
        </p:txBody>
      </p:sp>
      <p:sp>
        <p:nvSpPr>
          <p:cNvPr id="3" name="Footer Placeholder 2"/>
          <p:cNvSpPr>
            <a:spLocks noGrp="1"/>
          </p:cNvSpPr>
          <p:nvPr>
            <p:ph type="ftr" sz="quarter" idx="11"/>
          </p:nvPr>
        </p:nvSpPr>
        <p:spPr/>
        <p:txBody>
          <a:bodyPr/>
          <a:lstStyle/>
          <a:p>
            <a:r>
              <a:rPr lang="en-US" smtClean="0"/>
              <a:t>Introduction to School Nursing: 8/13/2019</a:t>
            </a:r>
            <a:endParaRPr lang="en-US" dirty="0"/>
          </a:p>
        </p:txBody>
      </p:sp>
      <p:sp>
        <p:nvSpPr>
          <p:cNvPr id="6" name="TextBox 5"/>
          <p:cNvSpPr txBox="1"/>
          <p:nvPr/>
        </p:nvSpPr>
        <p:spPr>
          <a:xfrm>
            <a:off x="2715608" y="6245957"/>
            <a:ext cx="2667000" cy="369332"/>
          </a:xfrm>
          <a:prstGeom prst="rect">
            <a:avLst/>
          </a:prstGeom>
          <a:noFill/>
        </p:spPr>
        <p:txBody>
          <a:bodyPr wrap="square" rtlCol="0">
            <a:spAutoFit/>
          </a:bodyPr>
          <a:lstStyle/>
          <a:p>
            <a:r>
              <a:rPr lang="en-US" dirty="0" smtClean="0">
                <a:hlinkClick r:id="rId2"/>
              </a:rPr>
              <a:t>Epilepsy Foundation</a:t>
            </a:r>
            <a:endParaRPr lang="en-US" dirty="0"/>
          </a:p>
        </p:txBody>
      </p:sp>
      <p:sp>
        <p:nvSpPr>
          <p:cNvPr id="2" name="Content Placeholder 1"/>
          <p:cNvSpPr>
            <a:spLocks noGrp="1"/>
          </p:cNvSpPr>
          <p:nvPr>
            <p:ph sz="quarter" idx="4"/>
          </p:nvPr>
        </p:nvSpPr>
        <p:spPr>
          <a:xfrm>
            <a:off x="5382608" y="2514600"/>
            <a:ext cx="3152659" cy="2697163"/>
          </a:xfrm>
        </p:spPr>
        <p:txBody>
          <a:bodyPr/>
          <a:lstStyle/>
          <a:p>
            <a:r>
              <a:rPr lang="en-US" dirty="0" smtClean="0"/>
              <a:t>Template for individualized content </a:t>
            </a:r>
          </a:p>
          <a:p>
            <a:r>
              <a:rPr lang="en-US" dirty="0" smtClean="0"/>
              <a:t>8 page plan that includes accommodations, field trips, emergency evacuation, etc.</a:t>
            </a:r>
            <a:endParaRPr lang="en-US" dirty="0"/>
          </a:p>
        </p:txBody>
      </p:sp>
      <p:pic>
        <p:nvPicPr>
          <p:cNvPr id="7" name="Content Placeholder 6"/>
          <p:cNvPicPr>
            <a:picLocks noGrp="1" noChangeAspect="1"/>
          </p:cNvPicPr>
          <p:nvPr>
            <p:ph sz="half" idx="2"/>
          </p:nvPr>
        </p:nvPicPr>
        <p:blipFill>
          <a:blip r:embed="rId3"/>
          <a:stretch>
            <a:fillRect/>
          </a:stretch>
        </p:blipFill>
        <p:spPr>
          <a:xfrm>
            <a:off x="67518" y="237318"/>
            <a:ext cx="4980324" cy="6111081"/>
          </a:xfrm>
          <a:prstGeom prst="rect">
            <a:avLst/>
          </a:prstGeom>
        </p:spPr>
      </p:pic>
    </p:spTree>
    <p:extLst>
      <p:ext uri="{BB962C8B-B14F-4D97-AF65-F5344CB8AC3E}">
        <p14:creationId xmlns:p14="http://schemas.microsoft.com/office/powerpoint/2010/main" val="29069847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057400"/>
            <a:ext cx="7408333" cy="4267200"/>
          </a:xfrm>
        </p:spPr>
        <p:txBody>
          <a:bodyPr>
            <a:normAutofit lnSpcReduction="10000"/>
          </a:bodyPr>
          <a:lstStyle/>
          <a:p>
            <a:r>
              <a:rPr lang="en-US" dirty="0" smtClean="0"/>
              <a:t>Diagnosis/Condition</a:t>
            </a:r>
          </a:p>
          <a:p>
            <a:r>
              <a:rPr lang="en-US" dirty="0" smtClean="0"/>
              <a:t>History-severity, frequency, time of last episode</a:t>
            </a:r>
          </a:p>
          <a:p>
            <a:r>
              <a:rPr lang="en-US" dirty="0" smtClean="0"/>
              <a:t>Triggers</a:t>
            </a:r>
          </a:p>
          <a:p>
            <a:r>
              <a:rPr lang="en-US" dirty="0"/>
              <a:t>Symptoms</a:t>
            </a:r>
          </a:p>
          <a:p>
            <a:r>
              <a:rPr lang="en-US" dirty="0" smtClean="0"/>
              <a:t>Treatment intervention/s for condition </a:t>
            </a:r>
          </a:p>
          <a:p>
            <a:r>
              <a:rPr lang="en-US" dirty="0"/>
              <a:t>Accommodations</a:t>
            </a:r>
          </a:p>
          <a:p>
            <a:r>
              <a:rPr lang="en-US" dirty="0" smtClean="0"/>
              <a:t>All medications student takes</a:t>
            </a:r>
          </a:p>
          <a:p>
            <a:r>
              <a:rPr lang="en-US" dirty="0" smtClean="0"/>
              <a:t>All known allergies</a:t>
            </a:r>
          </a:p>
          <a:p>
            <a:r>
              <a:rPr lang="en-US" dirty="0" smtClean="0"/>
              <a:t>Health care provider-hospital</a:t>
            </a:r>
          </a:p>
          <a:p>
            <a:r>
              <a:rPr lang="en-US" dirty="0" smtClean="0"/>
              <a:t>Signatures</a:t>
            </a:r>
          </a:p>
          <a:p>
            <a:endParaRPr lang="en-US" dirty="0"/>
          </a:p>
        </p:txBody>
      </p:sp>
      <p:sp>
        <p:nvSpPr>
          <p:cNvPr id="3" name="Title 2"/>
          <p:cNvSpPr>
            <a:spLocks noGrp="1"/>
          </p:cNvSpPr>
          <p:nvPr>
            <p:ph type="title"/>
          </p:nvPr>
        </p:nvSpPr>
        <p:spPr>
          <a:xfrm>
            <a:off x="533400" y="304800"/>
            <a:ext cx="8229600" cy="1252728"/>
          </a:xfrm>
        </p:spPr>
        <p:txBody>
          <a:bodyPr>
            <a:normAutofit/>
          </a:bodyPr>
          <a:lstStyle/>
          <a:p>
            <a:r>
              <a:rPr lang="en-US" dirty="0" smtClean="0"/>
              <a:t>Components of IHP/ECP/504 Plan</a:t>
            </a:r>
            <a:endParaRPr lang="en-US" dirty="0"/>
          </a:p>
        </p:txBody>
      </p:sp>
    </p:spTree>
    <p:extLst>
      <p:ext uri="{BB962C8B-B14F-4D97-AF65-F5344CB8AC3E}">
        <p14:creationId xmlns:p14="http://schemas.microsoft.com/office/powerpoint/2010/main" val="13242018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1" y="2438400"/>
            <a:ext cx="7467600" cy="4038599"/>
          </a:xfrm>
        </p:spPr>
        <p:txBody>
          <a:bodyPr>
            <a:normAutofit fontScale="92500" lnSpcReduction="10000"/>
          </a:bodyPr>
          <a:lstStyle/>
          <a:p>
            <a:r>
              <a:rPr lang="en-US" dirty="0" smtClean="0"/>
              <a:t>Assessment</a:t>
            </a:r>
          </a:p>
          <a:p>
            <a:r>
              <a:rPr lang="en-US" dirty="0" smtClean="0"/>
              <a:t>Planning</a:t>
            </a:r>
          </a:p>
          <a:p>
            <a:r>
              <a:rPr lang="en-US" dirty="0" smtClean="0"/>
              <a:t>Implementation</a:t>
            </a:r>
          </a:p>
          <a:p>
            <a:r>
              <a:rPr lang="en-US" dirty="0" smtClean="0"/>
              <a:t>Evaluation</a:t>
            </a:r>
          </a:p>
          <a:p>
            <a:r>
              <a:rPr lang="en-US" dirty="0" smtClean="0"/>
              <a:t>Chronic </a:t>
            </a:r>
            <a:r>
              <a:rPr lang="en-US" dirty="0" smtClean="0"/>
              <a:t>Disease Management </a:t>
            </a:r>
          </a:p>
          <a:p>
            <a:r>
              <a:rPr lang="en-US" dirty="0" smtClean="0"/>
              <a:t>Life-Threatening </a:t>
            </a:r>
            <a:r>
              <a:rPr lang="en-US" dirty="0" smtClean="0"/>
              <a:t>Health Conditions</a:t>
            </a:r>
          </a:p>
          <a:p>
            <a:r>
              <a:rPr lang="en-US" dirty="0" smtClean="0"/>
              <a:t>IHPs / ECPs / </a:t>
            </a:r>
            <a:r>
              <a:rPr lang="en-US" dirty="0" smtClean="0"/>
              <a:t>504s</a:t>
            </a:r>
          </a:p>
          <a:p>
            <a:r>
              <a:rPr lang="en-US" dirty="0" smtClean="0"/>
              <a:t>Staff Training</a:t>
            </a:r>
          </a:p>
          <a:p>
            <a:r>
              <a:rPr lang="en-US" dirty="0" smtClean="0"/>
              <a:t>Delegation</a:t>
            </a:r>
          </a:p>
          <a:p>
            <a:r>
              <a:rPr lang="en-US" dirty="0" smtClean="0"/>
              <a:t>Documentation</a:t>
            </a:r>
            <a:endParaRPr lang="en-US" dirty="0" smtClean="0"/>
          </a:p>
          <a:p>
            <a:endParaRPr lang="en-US" dirty="0"/>
          </a:p>
        </p:txBody>
      </p:sp>
      <p:sp>
        <p:nvSpPr>
          <p:cNvPr id="3" name="Title 2"/>
          <p:cNvSpPr>
            <a:spLocks noGrp="1"/>
          </p:cNvSpPr>
          <p:nvPr>
            <p:ph type="title"/>
          </p:nvPr>
        </p:nvSpPr>
        <p:spPr>
          <a:xfrm>
            <a:off x="381000" y="338328"/>
            <a:ext cx="8305800" cy="1252728"/>
          </a:xfrm>
        </p:spPr>
        <p:txBody>
          <a:bodyPr>
            <a:normAutofit/>
          </a:bodyPr>
          <a:lstStyle/>
          <a:p>
            <a:r>
              <a:rPr lang="en-US" sz="5400" dirty="0" smtClean="0"/>
              <a:t>Topics</a:t>
            </a:r>
            <a:endParaRPr lang="en-US" sz="5400" dirty="0"/>
          </a:p>
        </p:txBody>
      </p:sp>
    </p:spTree>
    <p:extLst>
      <p:ext uri="{BB962C8B-B14F-4D97-AF65-F5344CB8AC3E}">
        <p14:creationId xmlns:p14="http://schemas.microsoft.com/office/powerpoint/2010/main" val="3346917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8217" y="2514600"/>
            <a:ext cx="8153400" cy="4191000"/>
          </a:xfrm>
        </p:spPr>
        <p:txBody>
          <a:bodyPr>
            <a:normAutofit fontScale="92500"/>
          </a:bodyPr>
          <a:lstStyle/>
          <a:p>
            <a:r>
              <a:rPr lang="en-US" b="1" dirty="0" smtClean="0"/>
              <a:t>RN</a:t>
            </a:r>
            <a:r>
              <a:rPr lang="en-US" dirty="0" smtClean="0"/>
              <a:t>: An RN signature is required on all care plans. </a:t>
            </a:r>
          </a:p>
          <a:p>
            <a:endParaRPr lang="en-US" sz="1000" dirty="0"/>
          </a:p>
          <a:p>
            <a:r>
              <a:rPr lang="en-US" b="1" dirty="0" smtClean="0"/>
              <a:t>LHP</a:t>
            </a:r>
            <a:r>
              <a:rPr lang="en-US" dirty="0" smtClean="0"/>
              <a:t>: Indicates accuracy to assure  plan is what LHP expects. Required if medications or treatments are ordered. </a:t>
            </a:r>
          </a:p>
          <a:p>
            <a:endParaRPr lang="en-US" sz="1000" dirty="0" smtClean="0"/>
          </a:p>
          <a:p>
            <a:r>
              <a:rPr lang="en-US" b="1" dirty="0" smtClean="0"/>
              <a:t>Parent/Guardian</a:t>
            </a:r>
            <a:r>
              <a:rPr lang="en-US" dirty="0" smtClean="0"/>
              <a:t>: Indicates accuracy and clarifies expectations of how school will respond in an emergency and indicates that RN is partnering with the family to formulate the plan</a:t>
            </a:r>
            <a:r>
              <a:rPr lang="en-US" dirty="0"/>
              <a:t>. Required if medications or treatments are ordered. </a:t>
            </a:r>
          </a:p>
          <a:p>
            <a:endParaRPr lang="en-US" sz="1100" dirty="0" smtClean="0"/>
          </a:p>
          <a:p>
            <a:r>
              <a:rPr lang="en-US" b="1" dirty="0" smtClean="0"/>
              <a:t>Student</a:t>
            </a:r>
            <a:r>
              <a:rPr lang="en-US" dirty="0" smtClean="0"/>
              <a:t>: Indicates that the student is an active part of the care team and sets the stage for the student taking responsibility for their health care</a:t>
            </a:r>
          </a:p>
        </p:txBody>
      </p:sp>
      <p:sp>
        <p:nvSpPr>
          <p:cNvPr id="3" name="Title 2"/>
          <p:cNvSpPr>
            <a:spLocks noGrp="1"/>
          </p:cNvSpPr>
          <p:nvPr>
            <p:ph type="title"/>
          </p:nvPr>
        </p:nvSpPr>
        <p:spPr/>
        <p:txBody>
          <a:bodyPr/>
          <a:lstStyle/>
          <a:p>
            <a:r>
              <a:rPr lang="en-US" dirty="0" smtClean="0"/>
              <a:t>Who Signs the Care Plan?</a:t>
            </a:r>
            <a:endParaRPr lang="en-US" dirty="0"/>
          </a:p>
        </p:txBody>
      </p:sp>
    </p:spTree>
    <p:extLst>
      <p:ext uri="{BB962C8B-B14F-4D97-AF65-F5344CB8AC3E}">
        <p14:creationId xmlns:p14="http://schemas.microsoft.com/office/powerpoint/2010/main" val="14483601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endParaRPr lang="en-US" sz="2800" dirty="0" smtClean="0"/>
          </a:p>
          <a:p>
            <a:pPr marL="0" indent="0">
              <a:buNone/>
            </a:pPr>
            <a:r>
              <a:rPr lang="en-US" sz="2800" dirty="0" smtClean="0"/>
              <a:t>Checklists are useful to track progress as you develop and implement IHP/ECP/504 Plans</a:t>
            </a:r>
            <a:endParaRPr lang="en-US" sz="2800" dirty="0"/>
          </a:p>
        </p:txBody>
      </p:sp>
      <p:sp>
        <p:nvSpPr>
          <p:cNvPr id="3" name="Title 2"/>
          <p:cNvSpPr>
            <a:spLocks noGrp="1"/>
          </p:cNvSpPr>
          <p:nvPr>
            <p:ph type="title"/>
          </p:nvPr>
        </p:nvSpPr>
        <p:spPr/>
        <p:txBody>
          <a:bodyPr/>
          <a:lstStyle/>
          <a:p>
            <a:r>
              <a:rPr lang="en-US" dirty="0" smtClean="0"/>
              <a:t>Care Plan Checklist</a:t>
            </a:r>
            <a:endParaRPr lang="en-US" dirty="0"/>
          </a:p>
        </p:txBody>
      </p:sp>
    </p:spTree>
    <p:extLst>
      <p:ext uri="{BB962C8B-B14F-4D97-AF65-F5344CB8AC3E}">
        <p14:creationId xmlns:p14="http://schemas.microsoft.com/office/powerpoint/2010/main" val="18048777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066800" y="1591056"/>
            <a:ext cx="7447454" cy="5038344"/>
          </a:xfrm>
          <a:prstGeom prst="rect">
            <a:avLst/>
          </a:prstGeom>
          <a:ln w="28575">
            <a:solidFill>
              <a:srgbClr val="073E87"/>
            </a:solidFill>
          </a:ln>
        </p:spPr>
      </p:pic>
      <p:sp>
        <p:nvSpPr>
          <p:cNvPr id="3" name="Title 2"/>
          <p:cNvSpPr>
            <a:spLocks noGrp="1"/>
          </p:cNvSpPr>
          <p:nvPr>
            <p:ph type="title"/>
          </p:nvPr>
        </p:nvSpPr>
        <p:spPr/>
        <p:txBody>
          <a:bodyPr/>
          <a:lstStyle/>
          <a:p>
            <a:r>
              <a:rPr lang="en-US" dirty="0" smtClean="0"/>
              <a:t>Care Plan Review</a:t>
            </a:r>
            <a:endParaRPr lang="en-US" dirty="0"/>
          </a:p>
        </p:txBody>
      </p:sp>
    </p:spTree>
    <p:extLst>
      <p:ext uri="{BB962C8B-B14F-4D97-AF65-F5344CB8AC3E}">
        <p14:creationId xmlns:p14="http://schemas.microsoft.com/office/powerpoint/2010/main" val="16089287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Care Plan Distribution</a:t>
            </a:r>
            <a:endParaRPr lang="en-US" dirty="0"/>
          </a:p>
        </p:txBody>
      </p:sp>
      <p:pic>
        <p:nvPicPr>
          <p:cNvPr id="4" name="Picture 3"/>
          <p:cNvPicPr>
            <a:picLocks noChangeAspect="1"/>
          </p:cNvPicPr>
          <p:nvPr/>
        </p:nvPicPr>
        <p:blipFill>
          <a:blip r:embed="rId3"/>
          <a:stretch>
            <a:fillRect/>
          </a:stretch>
        </p:blipFill>
        <p:spPr>
          <a:xfrm>
            <a:off x="1600200" y="1415677"/>
            <a:ext cx="6019800" cy="5324504"/>
          </a:xfrm>
          <a:prstGeom prst="rect">
            <a:avLst/>
          </a:prstGeom>
          <a:ln w="28575">
            <a:solidFill>
              <a:srgbClr val="073E87"/>
            </a:solidFill>
          </a:ln>
        </p:spPr>
      </p:pic>
    </p:spTree>
    <p:extLst>
      <p:ext uri="{BB962C8B-B14F-4D97-AF65-F5344CB8AC3E}">
        <p14:creationId xmlns:p14="http://schemas.microsoft.com/office/powerpoint/2010/main" val="1771461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Life-Threatening </a:t>
            </a:r>
            <a:r>
              <a:rPr lang="en-US" dirty="0" smtClean="0"/>
              <a:t>Health Conditions</a:t>
            </a:r>
            <a:endParaRPr lang="en-US" dirty="0"/>
          </a:p>
        </p:txBody>
      </p:sp>
      <p:sp>
        <p:nvSpPr>
          <p:cNvPr id="5" name="Subtitle 4"/>
          <p:cNvSpPr>
            <a:spLocks noGrp="1"/>
          </p:cNvSpPr>
          <p:nvPr>
            <p:ph type="subTitle" idx="1"/>
          </p:nvPr>
        </p:nvSpPr>
        <p:spPr>
          <a:xfrm>
            <a:off x="990600" y="3962399"/>
            <a:ext cx="7391400" cy="685801"/>
          </a:xfrm>
        </p:spPr>
        <p:txBody>
          <a:bodyPr>
            <a:normAutofit/>
          </a:bodyPr>
          <a:lstStyle/>
          <a:p>
            <a:r>
              <a:rPr lang="en-US" sz="2400" dirty="0" smtClean="0"/>
              <a:t>ANAPHYLAXIS  |  ASTHMA  |  DIABETES  |  SEIZURES</a:t>
            </a:r>
            <a:endParaRPr lang="en-US" sz="2400" dirty="0"/>
          </a:p>
        </p:txBody>
      </p:sp>
    </p:spTree>
    <p:extLst>
      <p:ext uri="{BB962C8B-B14F-4D97-AF65-F5344CB8AC3E}">
        <p14:creationId xmlns:p14="http://schemas.microsoft.com/office/powerpoint/2010/main" val="32589656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It is critical to partner with the student’s parent, not alienate the parent. </a:t>
            </a:r>
          </a:p>
          <a:p>
            <a:r>
              <a:rPr lang="en-US" dirty="0" smtClean="0"/>
              <a:t>Communicate needs clearly to Superintendent. Focus on student safety concerns, not “license concerns”.  </a:t>
            </a:r>
          </a:p>
          <a:p>
            <a:r>
              <a:rPr lang="en-US" dirty="0" smtClean="0"/>
              <a:t>Plan ahead for medical emergencies and emergency transportation, including air evacuation support. </a:t>
            </a:r>
            <a:endParaRPr lang="en-US" dirty="0"/>
          </a:p>
        </p:txBody>
      </p:sp>
      <p:sp>
        <p:nvSpPr>
          <p:cNvPr id="3" name="Title 2"/>
          <p:cNvSpPr>
            <a:spLocks noGrp="1"/>
          </p:cNvSpPr>
          <p:nvPr>
            <p:ph type="title"/>
          </p:nvPr>
        </p:nvSpPr>
        <p:spPr/>
        <p:txBody>
          <a:bodyPr/>
          <a:lstStyle/>
          <a:p>
            <a:r>
              <a:rPr lang="en-US" dirty="0" smtClean="0"/>
              <a:t>Communication and Planning</a:t>
            </a:r>
            <a:endParaRPr lang="en-US" dirty="0"/>
          </a:p>
        </p:txBody>
      </p:sp>
    </p:spTree>
    <p:extLst>
      <p:ext uri="{BB962C8B-B14F-4D97-AF65-F5344CB8AC3E}">
        <p14:creationId xmlns:p14="http://schemas.microsoft.com/office/powerpoint/2010/main" val="332454795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ANAPHYLAXIS</a:t>
            </a:r>
            <a:endParaRPr lang="en-US" dirty="0"/>
          </a:p>
        </p:txBody>
      </p:sp>
    </p:spTree>
    <p:extLst>
      <p:ext uri="{BB962C8B-B14F-4D97-AF65-F5344CB8AC3E}">
        <p14:creationId xmlns:p14="http://schemas.microsoft.com/office/powerpoint/2010/main" val="31813390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Content Placeholder 1"/>
          <p:cNvSpPr>
            <a:spLocks noGrp="1"/>
          </p:cNvSpPr>
          <p:nvPr>
            <p:ph idx="1"/>
          </p:nvPr>
        </p:nvSpPr>
        <p:spPr>
          <a:xfrm>
            <a:off x="457200" y="2819400"/>
            <a:ext cx="8382000" cy="3450696"/>
          </a:xfrm>
        </p:spPr>
        <p:txBody>
          <a:bodyPr>
            <a:normAutofit/>
          </a:bodyPr>
          <a:lstStyle/>
          <a:p>
            <a:pPr marL="0" indent="0">
              <a:buNone/>
            </a:pPr>
            <a:r>
              <a:rPr lang="en-US" altLang="en-US" dirty="0"/>
              <a:t>…Is a life-threatening allergic reaction that involves 2 or more body </a:t>
            </a:r>
            <a:r>
              <a:rPr lang="en-US" altLang="en-US" dirty="0" smtClean="0"/>
              <a:t>systems</a:t>
            </a:r>
            <a:endParaRPr lang="en-US" altLang="en-US" dirty="0"/>
          </a:p>
          <a:p>
            <a:pPr marL="0" indent="0">
              <a:buNone/>
            </a:pPr>
            <a:endParaRPr lang="en-US" altLang="en-US" dirty="0"/>
          </a:p>
          <a:p>
            <a:pPr marL="0" indent="0">
              <a:buNone/>
            </a:pPr>
            <a:r>
              <a:rPr lang="en-US" altLang="en-US" dirty="0"/>
              <a:t>…Is a medical emergency requiring immediate medical treatment with activation of Emergency Medical Services (EMS)</a:t>
            </a:r>
          </a:p>
          <a:p>
            <a:pPr marL="0" indent="0" eaLnBrk="1" hangingPunct="1">
              <a:buNone/>
            </a:pPr>
            <a:endParaRPr lang="en-US" altLang="en-US" dirty="0"/>
          </a:p>
          <a:p>
            <a:pPr marL="0" indent="0" eaLnBrk="1" hangingPunct="1">
              <a:buNone/>
            </a:pPr>
            <a:r>
              <a:rPr lang="en-US" altLang="en-US" sz="2000" i="1" dirty="0" smtClean="0"/>
              <a:t>Refer to: OSPI Manual “Guidelines for Care of Students with Anaphylaxis”</a:t>
            </a:r>
          </a:p>
          <a:p>
            <a:pPr eaLnBrk="1" hangingPunct="1"/>
            <a:endParaRPr lang="en-US" altLang="en-US" dirty="0" smtClean="0"/>
          </a:p>
        </p:txBody>
      </p:sp>
      <p:sp>
        <p:nvSpPr>
          <p:cNvPr id="70658" name="Title 2"/>
          <p:cNvSpPr>
            <a:spLocks noGrp="1"/>
          </p:cNvSpPr>
          <p:nvPr>
            <p:ph type="title"/>
          </p:nvPr>
        </p:nvSpPr>
        <p:spPr/>
        <p:txBody>
          <a:bodyPr/>
          <a:lstStyle/>
          <a:p>
            <a:pPr eaLnBrk="1" hangingPunct="1"/>
            <a:r>
              <a:rPr lang="en-US" altLang="en-US" smtClean="0"/>
              <a:t>ANAPHYLAXIS</a:t>
            </a:r>
          </a:p>
        </p:txBody>
      </p:sp>
    </p:spTree>
    <p:extLst>
      <p:ext uri="{BB962C8B-B14F-4D97-AF65-F5344CB8AC3E}">
        <p14:creationId xmlns:p14="http://schemas.microsoft.com/office/powerpoint/2010/main" val="290951168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smtClean="0"/>
              <a:t>Peanuts</a:t>
            </a:r>
          </a:p>
          <a:p>
            <a:r>
              <a:rPr lang="en-US" dirty="0" smtClean="0"/>
              <a:t>Tree Nuts</a:t>
            </a:r>
          </a:p>
          <a:p>
            <a:r>
              <a:rPr lang="en-US" dirty="0" smtClean="0"/>
              <a:t>Milk</a:t>
            </a:r>
          </a:p>
          <a:p>
            <a:r>
              <a:rPr lang="en-US" dirty="0" smtClean="0"/>
              <a:t>Eggs</a:t>
            </a:r>
          </a:p>
          <a:p>
            <a:r>
              <a:rPr lang="en-US" dirty="0" smtClean="0"/>
              <a:t>Crustacean Shellfish</a:t>
            </a:r>
          </a:p>
          <a:p>
            <a:r>
              <a:rPr lang="en-US" dirty="0" smtClean="0"/>
              <a:t>Wasps / bees </a:t>
            </a:r>
          </a:p>
          <a:p>
            <a:r>
              <a:rPr lang="en-US" dirty="0" smtClean="0"/>
              <a:t>Medication </a:t>
            </a:r>
          </a:p>
          <a:p>
            <a:r>
              <a:rPr lang="en-US" dirty="0" smtClean="0"/>
              <a:t>Latex</a:t>
            </a:r>
          </a:p>
          <a:p>
            <a:r>
              <a:rPr lang="en-US" dirty="0" smtClean="0"/>
              <a:t>Wheat </a:t>
            </a:r>
          </a:p>
          <a:p>
            <a:r>
              <a:rPr lang="en-US" dirty="0" smtClean="0"/>
              <a:t>Soybeans</a:t>
            </a:r>
            <a:endParaRPr lang="en-US" dirty="0"/>
          </a:p>
        </p:txBody>
      </p:sp>
      <p:sp>
        <p:nvSpPr>
          <p:cNvPr id="3" name="Title 2"/>
          <p:cNvSpPr>
            <a:spLocks noGrp="1"/>
          </p:cNvSpPr>
          <p:nvPr>
            <p:ph type="title"/>
          </p:nvPr>
        </p:nvSpPr>
        <p:spPr/>
        <p:txBody>
          <a:bodyPr/>
          <a:lstStyle/>
          <a:p>
            <a:r>
              <a:rPr lang="en-US" dirty="0" smtClean="0"/>
              <a:t>Common Causes </a:t>
            </a:r>
            <a:endParaRPr lang="en-US" dirty="0"/>
          </a:p>
        </p:txBody>
      </p:sp>
    </p:spTree>
    <p:extLst>
      <p:ext uri="{BB962C8B-B14F-4D97-AF65-F5344CB8AC3E}">
        <p14:creationId xmlns:p14="http://schemas.microsoft.com/office/powerpoint/2010/main" val="2772134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0"/>
            <a:ext cx="9144000" cy="7012375"/>
          </a:xfrm>
          <a:prstGeom prst="rect">
            <a:avLst/>
          </a:prstGeom>
        </p:spPr>
      </p:pic>
    </p:spTree>
    <p:extLst>
      <p:ext uri="{BB962C8B-B14F-4D97-AF65-F5344CB8AC3E}">
        <p14:creationId xmlns:p14="http://schemas.microsoft.com/office/powerpoint/2010/main" val="31943831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990600"/>
            <a:ext cx="7772400" cy="2209800"/>
          </a:xfrm>
        </p:spPr>
        <p:txBody>
          <a:bodyPr>
            <a:normAutofit/>
          </a:bodyPr>
          <a:lstStyle/>
          <a:p>
            <a:r>
              <a:rPr lang="en-US" sz="4800" dirty="0" smtClean="0"/>
              <a:t>ASSESS STUDENT </a:t>
            </a:r>
            <a:br>
              <a:rPr lang="en-US" sz="4800" dirty="0" smtClean="0"/>
            </a:br>
            <a:r>
              <a:rPr lang="en-US" sz="4800" dirty="0" smtClean="0"/>
              <a:t>HEALTH NEEDS</a:t>
            </a:r>
            <a:endParaRPr lang="en-US" sz="4800" dirty="0"/>
          </a:p>
        </p:txBody>
      </p:sp>
    </p:spTree>
    <p:extLst>
      <p:ext uri="{BB962C8B-B14F-4D97-AF65-F5344CB8AC3E}">
        <p14:creationId xmlns:p14="http://schemas.microsoft.com/office/powerpoint/2010/main" val="21097818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FXlqSuzzrws"/>
          <p:cNvPicPr>
            <a:picLocks noGrp="1" noRot="1" noChangeAspect="1"/>
          </p:cNvPicPr>
          <p:nvPr>
            <p:ph idx="1"/>
            <a:videoFile r:link="rId1"/>
          </p:nvPr>
        </p:nvPicPr>
        <p:blipFill>
          <a:blip r:embed="rId3"/>
          <a:stretch>
            <a:fillRect/>
          </a:stretch>
        </p:blipFill>
        <p:spPr>
          <a:xfrm>
            <a:off x="63500" y="381000"/>
            <a:ext cx="8940800" cy="5638800"/>
          </a:xfrm>
          <a:prstGeom prst="rect">
            <a:avLst/>
          </a:prstGeom>
        </p:spPr>
      </p:pic>
      <p:sp>
        <p:nvSpPr>
          <p:cNvPr id="4" name="TextBox 3"/>
          <p:cNvSpPr txBox="1"/>
          <p:nvPr/>
        </p:nvSpPr>
        <p:spPr>
          <a:xfrm>
            <a:off x="2019300" y="6477000"/>
            <a:ext cx="5029200" cy="276999"/>
          </a:xfrm>
          <a:prstGeom prst="rect">
            <a:avLst/>
          </a:prstGeom>
          <a:noFill/>
        </p:spPr>
        <p:txBody>
          <a:bodyPr wrap="square" rtlCol="0">
            <a:spAutoFit/>
          </a:bodyPr>
          <a:lstStyle/>
          <a:p>
            <a:pPr algn="ctr"/>
            <a:r>
              <a:rPr lang="en-US" sz="1200" dirty="0">
                <a:hlinkClick r:id="rId4"/>
              </a:rPr>
              <a:t>https://www.youtube.com/watch?v=FXlqSuzzrws</a:t>
            </a:r>
            <a:endParaRPr lang="en-US" sz="1200" dirty="0"/>
          </a:p>
        </p:txBody>
      </p:sp>
    </p:spTree>
    <p:extLst>
      <p:ext uri="{BB962C8B-B14F-4D97-AF65-F5344CB8AC3E}">
        <p14:creationId xmlns:p14="http://schemas.microsoft.com/office/powerpoint/2010/main" val="42824308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Content Placeholder 1"/>
          <p:cNvSpPr>
            <a:spLocks noGrp="1"/>
          </p:cNvSpPr>
          <p:nvPr>
            <p:ph idx="1"/>
          </p:nvPr>
        </p:nvSpPr>
        <p:spPr/>
        <p:txBody>
          <a:bodyPr>
            <a:normAutofit fontScale="85000" lnSpcReduction="20000"/>
          </a:bodyPr>
          <a:lstStyle/>
          <a:p>
            <a:pPr marL="0" indent="0">
              <a:buNone/>
            </a:pPr>
            <a:r>
              <a:rPr lang="en-US" altLang="en-US" dirty="0" smtClean="0"/>
              <a:t>The </a:t>
            </a:r>
            <a:r>
              <a:rPr lang="en-US" altLang="en-US" dirty="0"/>
              <a:t>school district is responsible for the development of an individualized emergency care plan by an </a:t>
            </a:r>
            <a:r>
              <a:rPr lang="en-US" altLang="en-US" dirty="0" smtClean="0"/>
              <a:t>RN. Plan components must include:</a:t>
            </a:r>
            <a:endParaRPr lang="en-US" altLang="en-US" dirty="0"/>
          </a:p>
          <a:p>
            <a:pPr marL="0" indent="0">
              <a:buNone/>
            </a:pPr>
            <a:endParaRPr lang="en-US" altLang="en-US" dirty="0"/>
          </a:p>
          <a:p>
            <a:r>
              <a:rPr lang="en-US" altLang="en-US" dirty="0"/>
              <a:t>Training school  staff on identifying the problem and their role</a:t>
            </a:r>
          </a:p>
          <a:p>
            <a:r>
              <a:rPr lang="en-US" altLang="en-US" dirty="0"/>
              <a:t>A </a:t>
            </a:r>
            <a:r>
              <a:rPr lang="en-US" altLang="en-US" dirty="0" smtClean="0"/>
              <a:t>plan </a:t>
            </a:r>
            <a:r>
              <a:rPr lang="en-US" altLang="en-US" dirty="0"/>
              <a:t>to inform staff that need to know</a:t>
            </a:r>
          </a:p>
          <a:p>
            <a:r>
              <a:rPr lang="en-US" altLang="en-US" dirty="0"/>
              <a:t>Strategies to reduce the risk of exposure to the allergen</a:t>
            </a:r>
          </a:p>
          <a:p>
            <a:r>
              <a:rPr lang="en-US" altLang="en-US" dirty="0"/>
              <a:t>Dietary prescriptions</a:t>
            </a:r>
          </a:p>
          <a:p>
            <a:pPr lvl="1" eaLnBrk="1" hangingPunct="1"/>
            <a:endParaRPr lang="en-US" altLang="en-US" dirty="0"/>
          </a:p>
          <a:p>
            <a:pPr marL="301625" lvl="1" indent="-301625">
              <a:buNone/>
            </a:pPr>
            <a:endParaRPr lang="en-US" altLang="en-US" i="1" dirty="0" smtClean="0"/>
          </a:p>
          <a:p>
            <a:pPr marL="301625" lvl="1" indent="-301625">
              <a:buNone/>
            </a:pPr>
            <a:r>
              <a:rPr lang="en-US" altLang="en-US" i="1" dirty="0" smtClean="0"/>
              <a:t>Refer to: </a:t>
            </a:r>
            <a:r>
              <a:rPr lang="en-US" altLang="en-US" i="1" dirty="0"/>
              <a:t>RCW </a:t>
            </a:r>
            <a:r>
              <a:rPr lang="en-US" altLang="en-US" i="1" dirty="0" smtClean="0"/>
              <a:t>28A.210.380; RCW 28A.21o.370 </a:t>
            </a:r>
          </a:p>
        </p:txBody>
      </p:sp>
      <p:sp>
        <p:nvSpPr>
          <p:cNvPr id="71683" name="Title 2"/>
          <p:cNvSpPr>
            <a:spLocks noGrp="1"/>
          </p:cNvSpPr>
          <p:nvPr>
            <p:ph type="title"/>
          </p:nvPr>
        </p:nvSpPr>
        <p:spPr/>
        <p:txBody>
          <a:bodyPr>
            <a:normAutofit/>
          </a:bodyPr>
          <a:lstStyle/>
          <a:p>
            <a:pPr eaLnBrk="1" hangingPunct="1"/>
            <a:r>
              <a:rPr lang="en-US" altLang="en-US" sz="4000" dirty="0" smtClean="0"/>
              <a:t>ANAPHYLAXIS GUIDELINES</a:t>
            </a:r>
          </a:p>
        </p:txBody>
      </p:sp>
    </p:spTree>
    <p:extLst>
      <p:ext uri="{BB962C8B-B14F-4D97-AF65-F5344CB8AC3E}">
        <p14:creationId xmlns:p14="http://schemas.microsoft.com/office/powerpoint/2010/main" val="3085513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Content Placeholder 1"/>
          <p:cNvSpPr>
            <a:spLocks noGrp="1"/>
          </p:cNvSpPr>
          <p:nvPr>
            <p:ph idx="1"/>
          </p:nvPr>
        </p:nvSpPr>
        <p:spPr>
          <a:xfrm>
            <a:off x="533400" y="2590800"/>
            <a:ext cx="8001000" cy="3962400"/>
          </a:xfrm>
        </p:spPr>
        <p:txBody>
          <a:bodyPr>
            <a:normAutofit fontScale="62500" lnSpcReduction="20000"/>
          </a:bodyPr>
          <a:lstStyle/>
          <a:p>
            <a:pPr marL="0" indent="0">
              <a:buNone/>
            </a:pPr>
            <a:endParaRPr lang="en-US" altLang="en-US" sz="800" dirty="0" smtClean="0"/>
          </a:p>
          <a:p>
            <a:pPr marL="0" indent="0" eaLnBrk="1" hangingPunct="1">
              <a:buNone/>
            </a:pPr>
            <a:r>
              <a:rPr lang="en-US" altLang="en-US" sz="2900" dirty="0" smtClean="0"/>
              <a:t>If an LHP with prescriptive authority writes an order for stock epi use in a school setting, the school may maintain stock epi injector pen(s). </a:t>
            </a:r>
          </a:p>
          <a:p>
            <a:pPr marL="0" indent="0" eaLnBrk="1" hangingPunct="1">
              <a:buNone/>
            </a:pPr>
            <a:endParaRPr lang="en-US" altLang="en-US" sz="2900" dirty="0" smtClean="0"/>
          </a:p>
          <a:p>
            <a:r>
              <a:rPr lang="en-US" altLang="en-US" sz="2900" dirty="0" smtClean="0"/>
              <a:t>Schools must follow state guidelines and restrictions on allowable number of injectors, storage and administration.   </a:t>
            </a:r>
          </a:p>
          <a:p>
            <a:pPr eaLnBrk="1" hangingPunct="1"/>
            <a:endParaRPr lang="en-US" altLang="en-US" sz="2900" dirty="0" smtClean="0"/>
          </a:p>
          <a:p>
            <a:r>
              <a:rPr lang="en-US" altLang="en-US" sz="2900" dirty="0" smtClean="0"/>
              <a:t>School </a:t>
            </a:r>
            <a:r>
              <a:rPr lang="en-US" altLang="en-US" sz="2900" dirty="0"/>
              <a:t>nurse or designated trained school personnel may utilize the school district or school supply of stock </a:t>
            </a:r>
            <a:r>
              <a:rPr lang="en-US" altLang="en-US" sz="2900" dirty="0" smtClean="0"/>
              <a:t>epi for students with a prescription. </a:t>
            </a:r>
          </a:p>
          <a:p>
            <a:endParaRPr lang="en-US" altLang="en-US" sz="2900" dirty="0"/>
          </a:p>
          <a:p>
            <a:r>
              <a:rPr lang="en-US" altLang="en-US" sz="2900" dirty="0" smtClean="0"/>
              <a:t>Only </a:t>
            </a:r>
            <a:r>
              <a:rPr lang="en-US" altLang="en-US" sz="2900" dirty="0"/>
              <a:t>the school nurse may utilize </a:t>
            </a:r>
            <a:r>
              <a:rPr lang="en-US" altLang="en-US" sz="2900" dirty="0" smtClean="0"/>
              <a:t>a school’s stock </a:t>
            </a:r>
            <a:r>
              <a:rPr lang="en-US" altLang="en-US" sz="2900" dirty="0"/>
              <a:t>epi for students without a prescription. </a:t>
            </a:r>
            <a:r>
              <a:rPr lang="en-US" altLang="en-US" sz="2900" dirty="0" smtClean="0"/>
              <a:t>If </a:t>
            </a:r>
            <a:r>
              <a:rPr lang="en-US" altLang="en-US" sz="2900" dirty="0"/>
              <a:t>the school nurse is not available, unlicensed school staff should immediately call </a:t>
            </a:r>
            <a:r>
              <a:rPr lang="en-US" altLang="en-US" sz="2900" dirty="0" smtClean="0"/>
              <a:t>911.</a:t>
            </a:r>
          </a:p>
          <a:p>
            <a:pPr marL="0" indent="0">
              <a:buNone/>
            </a:pPr>
            <a:endParaRPr lang="en-US" altLang="en-US" sz="2200" i="1" dirty="0" smtClean="0"/>
          </a:p>
          <a:p>
            <a:pPr marL="0" indent="0">
              <a:buNone/>
            </a:pPr>
            <a:endParaRPr lang="en-US" altLang="en-US" sz="2200" i="1" dirty="0"/>
          </a:p>
          <a:p>
            <a:pPr marL="0" indent="0">
              <a:buNone/>
            </a:pPr>
            <a:r>
              <a:rPr lang="en-US" altLang="en-US" sz="3300" i="1" dirty="0" smtClean="0"/>
              <a:t>Refer to: RCW 28A.210.383</a:t>
            </a:r>
            <a:endParaRPr lang="en-US" altLang="en-US" sz="3300" i="1" dirty="0"/>
          </a:p>
          <a:p>
            <a:pPr marL="0" indent="0" eaLnBrk="1" hangingPunct="1">
              <a:buNone/>
            </a:pPr>
            <a:endParaRPr lang="en-US" altLang="en-US" sz="2000" dirty="0"/>
          </a:p>
          <a:p>
            <a:pPr eaLnBrk="1" hangingPunct="1"/>
            <a:endParaRPr lang="en-US" altLang="en-US" sz="2000" dirty="0" smtClean="0"/>
          </a:p>
        </p:txBody>
      </p:sp>
      <p:sp>
        <p:nvSpPr>
          <p:cNvPr id="73731" name="Title 2"/>
          <p:cNvSpPr>
            <a:spLocks noGrp="1"/>
          </p:cNvSpPr>
          <p:nvPr>
            <p:ph type="title"/>
          </p:nvPr>
        </p:nvSpPr>
        <p:spPr>
          <a:xfrm>
            <a:off x="457200" y="338328"/>
            <a:ext cx="8229600" cy="1109472"/>
          </a:xfrm>
        </p:spPr>
        <p:txBody>
          <a:bodyPr>
            <a:normAutofit/>
          </a:bodyPr>
          <a:lstStyle/>
          <a:p>
            <a:pPr eaLnBrk="1" hangingPunct="1"/>
            <a:r>
              <a:rPr lang="en-US" altLang="en-US" sz="3200" dirty="0" smtClean="0"/>
              <a:t>Stock Supply Epinephrine Auto-Injectors</a:t>
            </a:r>
          </a:p>
        </p:txBody>
      </p:sp>
    </p:spTree>
    <p:extLst>
      <p:ext uri="{BB962C8B-B14F-4D97-AF65-F5344CB8AC3E}">
        <p14:creationId xmlns:p14="http://schemas.microsoft.com/office/powerpoint/2010/main" val="63356704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t>ASTHMA</a:t>
            </a:r>
            <a:endParaRPr lang="en-US" dirty="0"/>
          </a:p>
        </p:txBody>
      </p:sp>
    </p:spTree>
    <p:extLst>
      <p:ext uri="{BB962C8B-B14F-4D97-AF65-F5344CB8AC3E}">
        <p14:creationId xmlns:p14="http://schemas.microsoft.com/office/powerpoint/2010/main" val="34660068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rot="16200000">
            <a:off x="1800078" y="-885677"/>
            <a:ext cx="5715000" cy="8705555"/>
          </a:xfrm>
          <a:prstGeom prst="rect">
            <a:avLst/>
          </a:prstGeom>
        </p:spPr>
      </p:pic>
    </p:spTree>
    <p:extLst>
      <p:ext uri="{BB962C8B-B14F-4D97-AF65-F5344CB8AC3E}">
        <p14:creationId xmlns:p14="http://schemas.microsoft.com/office/powerpoint/2010/main" val="110096152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Content Placeholder 1"/>
          <p:cNvSpPr>
            <a:spLocks noGrp="1"/>
          </p:cNvSpPr>
          <p:nvPr>
            <p:ph idx="1"/>
          </p:nvPr>
        </p:nvSpPr>
        <p:spPr>
          <a:xfrm>
            <a:off x="533400" y="2667000"/>
            <a:ext cx="8000999" cy="3962400"/>
          </a:xfrm>
        </p:spPr>
        <p:txBody>
          <a:bodyPr>
            <a:normAutofit fontScale="92500" lnSpcReduction="10000"/>
          </a:bodyPr>
          <a:lstStyle/>
          <a:p>
            <a:r>
              <a:rPr lang="en-US" altLang="en-US" sz="2800" dirty="0"/>
              <a:t>Policies regarding asthma rescue </a:t>
            </a:r>
            <a:r>
              <a:rPr lang="en-US" altLang="en-US" sz="2800" dirty="0" smtClean="0"/>
              <a:t>procedures, </a:t>
            </a:r>
            <a:r>
              <a:rPr lang="en-US" altLang="en-US" sz="2800" dirty="0"/>
              <a:t>including authorization for self administration of asthma </a:t>
            </a:r>
            <a:r>
              <a:rPr lang="en-US" altLang="en-US" sz="2800" dirty="0" smtClean="0"/>
              <a:t>medication.</a:t>
            </a:r>
            <a:endParaRPr lang="en-US" altLang="en-US" sz="2800" dirty="0"/>
          </a:p>
          <a:p>
            <a:r>
              <a:rPr lang="en-US" altLang="en-US" sz="2800" dirty="0" smtClean="0"/>
              <a:t>LHP-prescribed </a:t>
            </a:r>
            <a:r>
              <a:rPr lang="en-US" altLang="en-US" sz="2800" dirty="0"/>
              <a:t>medication and instructs student in correct </a:t>
            </a:r>
            <a:r>
              <a:rPr lang="en-US" altLang="en-US" sz="2800" dirty="0" smtClean="0"/>
              <a:t>use.</a:t>
            </a:r>
            <a:endParaRPr lang="en-US" altLang="en-US" sz="2800" dirty="0"/>
          </a:p>
          <a:p>
            <a:r>
              <a:rPr lang="en-US" altLang="en-US" sz="2800" dirty="0"/>
              <a:t>Student demonstrates proper technique to the school nurse for administration of </a:t>
            </a:r>
            <a:r>
              <a:rPr lang="en-US" altLang="en-US" sz="2800" dirty="0" smtClean="0"/>
              <a:t>med.</a:t>
            </a:r>
            <a:endParaRPr lang="en-US" altLang="en-US" sz="1200" dirty="0"/>
          </a:p>
          <a:p>
            <a:pPr marL="0" indent="0">
              <a:buNone/>
            </a:pPr>
            <a:endParaRPr lang="en-US" altLang="en-US" dirty="0" smtClean="0"/>
          </a:p>
          <a:p>
            <a:pPr marL="0" indent="0">
              <a:buNone/>
            </a:pPr>
            <a:endParaRPr lang="en-US" altLang="en-US" i="1" dirty="0" smtClean="0"/>
          </a:p>
          <a:p>
            <a:pPr marL="0" indent="0">
              <a:buNone/>
            </a:pPr>
            <a:r>
              <a:rPr lang="en-US" altLang="en-US" i="1" dirty="0" smtClean="0"/>
              <a:t>Refer to: RCW </a:t>
            </a:r>
            <a:r>
              <a:rPr lang="en-US" altLang="en-US" i="1" dirty="0"/>
              <a:t>28A.210.370</a:t>
            </a:r>
            <a:r>
              <a:rPr lang="en-US" altLang="en-US" i="1" dirty="0" smtClean="0"/>
              <a:t> </a:t>
            </a:r>
          </a:p>
          <a:p>
            <a:pPr eaLnBrk="1" hangingPunct="1"/>
            <a:endParaRPr lang="en-US" altLang="en-US" dirty="0" smtClean="0"/>
          </a:p>
        </p:txBody>
      </p:sp>
      <p:sp>
        <p:nvSpPr>
          <p:cNvPr id="75779" name="Title 2"/>
          <p:cNvSpPr>
            <a:spLocks noGrp="1"/>
          </p:cNvSpPr>
          <p:nvPr>
            <p:ph type="title"/>
          </p:nvPr>
        </p:nvSpPr>
        <p:spPr>
          <a:xfrm>
            <a:off x="419099" y="609600"/>
            <a:ext cx="8229600" cy="1057656"/>
          </a:xfrm>
        </p:spPr>
        <p:txBody>
          <a:bodyPr>
            <a:normAutofit fontScale="90000"/>
          </a:bodyPr>
          <a:lstStyle/>
          <a:p>
            <a:pPr eaLnBrk="1" hangingPunct="1"/>
            <a:r>
              <a:rPr lang="en-US" altLang="en-US" sz="4900" dirty="0" smtClean="0"/>
              <a:t>Asthma Guidelines</a:t>
            </a:r>
            <a:r>
              <a:rPr lang="en-US" altLang="en-US" dirty="0" smtClean="0"/>
              <a:t/>
            </a:r>
            <a:br>
              <a:rPr lang="en-US" altLang="en-US" dirty="0" smtClean="0"/>
            </a:br>
            <a:endParaRPr lang="en-US" altLang="en-US" dirty="0" smtClean="0"/>
          </a:p>
        </p:txBody>
      </p:sp>
    </p:spTree>
    <p:extLst>
      <p:ext uri="{BB962C8B-B14F-4D97-AF65-F5344CB8AC3E}">
        <p14:creationId xmlns:p14="http://schemas.microsoft.com/office/powerpoint/2010/main" val="367152616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67833" y="2667000"/>
            <a:ext cx="7408333" cy="3505199"/>
          </a:xfrm>
        </p:spPr>
        <p:txBody>
          <a:bodyPr>
            <a:normAutofit fontScale="92500" lnSpcReduction="10000"/>
          </a:bodyPr>
          <a:lstStyle/>
          <a:p>
            <a:r>
              <a:rPr lang="en-US" altLang="en-US" sz="2800" dirty="0">
                <a:solidFill>
                  <a:srgbClr val="073E87"/>
                </a:solidFill>
              </a:rPr>
              <a:t>Student’s parent/guardian provides </a:t>
            </a:r>
            <a:r>
              <a:rPr lang="en-US" altLang="en-US" sz="2800" dirty="0" smtClean="0">
                <a:solidFill>
                  <a:srgbClr val="073E87"/>
                </a:solidFill>
              </a:rPr>
              <a:t>medication. </a:t>
            </a:r>
          </a:p>
          <a:p>
            <a:r>
              <a:rPr lang="en-US" altLang="en-US" sz="2800" dirty="0" smtClean="0">
                <a:solidFill>
                  <a:srgbClr val="073E87"/>
                </a:solidFill>
              </a:rPr>
              <a:t>Medication authorization and </a:t>
            </a:r>
            <a:r>
              <a:rPr lang="en-US" altLang="en-US" sz="2800" dirty="0">
                <a:solidFill>
                  <a:srgbClr val="073E87"/>
                </a:solidFill>
              </a:rPr>
              <a:t>IHP/ECP/504 must be renewed each year.</a:t>
            </a:r>
            <a:endParaRPr lang="en-US" altLang="en-US" sz="1100" dirty="0">
              <a:solidFill>
                <a:srgbClr val="073E87"/>
              </a:solidFill>
            </a:endParaRPr>
          </a:p>
          <a:p>
            <a:r>
              <a:rPr lang="en-US" altLang="en-US" sz="2800" dirty="0"/>
              <a:t>Medication authorization and plans are effective only for the SAME school and school year.</a:t>
            </a:r>
          </a:p>
          <a:p>
            <a:pPr>
              <a:defRPr/>
            </a:pPr>
            <a:r>
              <a:rPr lang="en-US" sz="2600" dirty="0" smtClean="0"/>
              <a:t>A </a:t>
            </a:r>
            <a:r>
              <a:rPr lang="en-US" sz="2600" dirty="0"/>
              <a:t>student may self-carry and </a:t>
            </a:r>
            <a:r>
              <a:rPr lang="en-US" sz="2600" dirty="0" smtClean="0"/>
              <a:t>self-administer asthma medication at school and school sponsored events when parent, nurse and principal agree that it can be done safely. </a:t>
            </a:r>
          </a:p>
          <a:p>
            <a:pPr marL="0" indent="0">
              <a:buNone/>
              <a:defRPr/>
            </a:pPr>
            <a:endParaRPr lang="en-US" sz="2600" dirty="0" smtClean="0"/>
          </a:p>
          <a:p>
            <a:pPr marL="0" indent="0">
              <a:buNone/>
              <a:defRPr/>
            </a:pPr>
            <a:endParaRPr lang="en-US" dirty="0"/>
          </a:p>
        </p:txBody>
      </p:sp>
      <p:sp>
        <p:nvSpPr>
          <p:cNvPr id="77827" name="Title 2"/>
          <p:cNvSpPr>
            <a:spLocks noGrp="1"/>
          </p:cNvSpPr>
          <p:nvPr>
            <p:ph type="title"/>
          </p:nvPr>
        </p:nvSpPr>
        <p:spPr/>
        <p:txBody>
          <a:bodyPr>
            <a:normAutofit/>
          </a:bodyPr>
          <a:lstStyle/>
          <a:p>
            <a:r>
              <a:rPr lang="en-US" altLang="en-US" dirty="0" smtClean="0"/>
              <a:t>Asthma Guidelines</a:t>
            </a:r>
          </a:p>
        </p:txBody>
      </p:sp>
    </p:spTree>
    <p:extLst>
      <p:ext uri="{BB962C8B-B14F-4D97-AF65-F5344CB8AC3E}">
        <p14:creationId xmlns:p14="http://schemas.microsoft.com/office/powerpoint/2010/main" val="108565748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1" y="2675466"/>
            <a:ext cx="7594600" cy="3649133"/>
          </a:xfrm>
        </p:spPr>
        <p:txBody>
          <a:bodyPr>
            <a:normAutofit fontScale="92500"/>
          </a:bodyPr>
          <a:lstStyle/>
          <a:p>
            <a:pPr>
              <a:defRPr/>
            </a:pPr>
            <a:r>
              <a:rPr lang="en-US" dirty="0"/>
              <a:t>Students with asthma may qualify for 504 accommodations.</a:t>
            </a:r>
          </a:p>
          <a:p>
            <a:pPr marL="0" indent="0" fontAlgn="auto">
              <a:spcAft>
                <a:spcPts val="0"/>
              </a:spcAft>
              <a:buNone/>
              <a:defRPr/>
            </a:pPr>
            <a:endParaRPr lang="en-US" sz="1000" dirty="0"/>
          </a:p>
          <a:p>
            <a:pPr>
              <a:defRPr/>
            </a:pPr>
            <a:r>
              <a:rPr lang="en-US" dirty="0"/>
              <a:t>Students with both asthma and anaphylaxis need integrated plans to ensure both conditions are appropriately managed. </a:t>
            </a:r>
            <a:endParaRPr lang="en-US" dirty="0" smtClean="0"/>
          </a:p>
          <a:p>
            <a:pPr>
              <a:defRPr/>
            </a:pPr>
            <a:endParaRPr lang="en-US" sz="1000" dirty="0"/>
          </a:p>
          <a:p>
            <a:pPr marL="274320" indent="-274320" fontAlgn="auto">
              <a:spcAft>
                <a:spcPts val="0"/>
              </a:spcAft>
              <a:defRPr/>
            </a:pPr>
            <a:r>
              <a:rPr lang="en-US" dirty="0" smtClean="0"/>
              <a:t>If back-up med is provided, it must be kept in a location that the student has immediate access to.</a:t>
            </a:r>
          </a:p>
          <a:p>
            <a:pPr marL="274320" indent="-274320" fontAlgn="auto">
              <a:spcAft>
                <a:spcPts val="0"/>
              </a:spcAft>
              <a:defRPr/>
            </a:pPr>
            <a:endParaRPr lang="en-US" sz="1000" dirty="0" smtClean="0"/>
          </a:p>
          <a:p>
            <a:pPr>
              <a:defRPr/>
            </a:pPr>
            <a:r>
              <a:rPr lang="en-US" dirty="0"/>
              <a:t>A student may self-carry and self-administer asthma medication with a written treatment plan for self-managing asthma episodes</a:t>
            </a:r>
            <a:endParaRPr lang="en-US" dirty="0" smtClean="0"/>
          </a:p>
          <a:p>
            <a:pPr marL="0" indent="0" fontAlgn="auto">
              <a:spcAft>
                <a:spcPts val="0"/>
              </a:spcAft>
              <a:buNone/>
              <a:defRPr/>
            </a:pPr>
            <a:endParaRPr lang="en-US" sz="1100" dirty="0"/>
          </a:p>
          <a:p>
            <a:pPr marL="0" indent="0" fontAlgn="auto">
              <a:spcAft>
                <a:spcPts val="0"/>
              </a:spcAft>
              <a:buNone/>
              <a:defRPr/>
            </a:pPr>
            <a:endParaRPr lang="en-US" sz="1100" dirty="0"/>
          </a:p>
          <a:p>
            <a:pPr marL="0" indent="0">
              <a:buFont typeface="Symbol" panose="05050102010706020507" pitchFamily="18" charset="2"/>
              <a:buNone/>
              <a:defRPr/>
            </a:pPr>
            <a:endParaRPr lang="en-US" dirty="0"/>
          </a:p>
        </p:txBody>
      </p:sp>
      <p:sp>
        <p:nvSpPr>
          <p:cNvPr id="76803" name="Title 2"/>
          <p:cNvSpPr>
            <a:spLocks noGrp="1"/>
          </p:cNvSpPr>
          <p:nvPr>
            <p:ph type="title"/>
          </p:nvPr>
        </p:nvSpPr>
        <p:spPr/>
        <p:txBody>
          <a:bodyPr/>
          <a:lstStyle/>
          <a:p>
            <a:r>
              <a:rPr lang="en-US" altLang="en-US" smtClean="0"/>
              <a:t>Asthma Considerations</a:t>
            </a:r>
          </a:p>
        </p:txBody>
      </p:sp>
    </p:spTree>
    <p:extLst>
      <p:ext uri="{BB962C8B-B14F-4D97-AF65-F5344CB8AC3E}">
        <p14:creationId xmlns:p14="http://schemas.microsoft.com/office/powerpoint/2010/main" val="96115078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3505199"/>
            <a:ext cx="7408333" cy="2620963"/>
          </a:xfrm>
        </p:spPr>
        <p:txBody>
          <a:bodyPr/>
          <a:lstStyle/>
          <a:p>
            <a:pPr marL="0" indent="0">
              <a:buNone/>
            </a:pPr>
            <a:r>
              <a:rPr lang="en-US" dirty="0" smtClean="0"/>
              <a:t>A dual diagnosis of asthma + anaphylaxis greatly increases risk of death. </a:t>
            </a:r>
          </a:p>
          <a:p>
            <a:pPr marL="0" indent="0">
              <a:buNone/>
            </a:pPr>
            <a:endParaRPr lang="en-US" dirty="0"/>
          </a:p>
          <a:p>
            <a:pPr marL="0" indent="0">
              <a:buNone/>
            </a:pPr>
            <a:r>
              <a:rPr lang="en-US" dirty="0" smtClean="0"/>
              <a:t>Care plans must clearly state that the student has 2 diagnoses - </a:t>
            </a:r>
            <a:r>
              <a:rPr lang="en-US" dirty="0"/>
              <a:t>asthma + anaphylaxis .</a:t>
            </a:r>
          </a:p>
        </p:txBody>
      </p:sp>
      <p:sp>
        <p:nvSpPr>
          <p:cNvPr id="3" name="Title 2"/>
          <p:cNvSpPr>
            <a:spLocks noGrp="1"/>
          </p:cNvSpPr>
          <p:nvPr>
            <p:ph type="title"/>
          </p:nvPr>
        </p:nvSpPr>
        <p:spPr/>
        <p:txBody>
          <a:bodyPr/>
          <a:lstStyle/>
          <a:p>
            <a:r>
              <a:rPr lang="en-US" dirty="0" smtClean="0"/>
              <a:t>Asthma &amp; Anaphylaxis</a:t>
            </a:r>
            <a:endParaRPr lang="en-US" dirty="0"/>
          </a:p>
        </p:txBody>
      </p:sp>
    </p:spTree>
    <p:extLst>
      <p:ext uri="{BB962C8B-B14F-4D97-AF65-F5344CB8AC3E}">
        <p14:creationId xmlns:p14="http://schemas.microsoft.com/office/powerpoint/2010/main" val="180940851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5400" dirty="0" smtClean="0"/>
              <a:t>DIABETES</a:t>
            </a:r>
            <a:endParaRPr lang="en-US" sz="5400" dirty="0"/>
          </a:p>
        </p:txBody>
      </p:sp>
    </p:spTree>
    <p:extLst>
      <p:ext uri="{BB962C8B-B14F-4D97-AF65-F5344CB8AC3E}">
        <p14:creationId xmlns:p14="http://schemas.microsoft.com/office/powerpoint/2010/main" val="7502995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a:spLocks noGrp="1"/>
          </p:cNvSpPr>
          <p:nvPr>
            <p:ph idx="1"/>
          </p:nvPr>
        </p:nvSpPr>
        <p:spPr/>
        <p:txBody>
          <a:bodyPr>
            <a:normAutofit lnSpcReduction="10000"/>
          </a:bodyPr>
          <a:lstStyle/>
          <a:p>
            <a:r>
              <a:rPr lang="en-US" dirty="0" smtClean="0">
                <a:solidFill>
                  <a:srgbClr val="073E87"/>
                </a:solidFill>
              </a:rPr>
              <a:t>The first step in the nursing process is to perform a nursing assessment.</a:t>
            </a:r>
          </a:p>
          <a:p>
            <a:endParaRPr lang="en-US" dirty="0" smtClean="0">
              <a:solidFill>
                <a:srgbClr val="073E87"/>
              </a:solidFill>
            </a:endParaRPr>
          </a:p>
          <a:p>
            <a:r>
              <a:rPr lang="en-US" dirty="0" smtClean="0">
                <a:solidFill>
                  <a:srgbClr val="073E87"/>
                </a:solidFill>
              </a:rPr>
              <a:t>Gather your data:</a:t>
            </a:r>
          </a:p>
          <a:p>
            <a:pPr lvl="1"/>
            <a:r>
              <a:rPr lang="en-US" dirty="0" smtClean="0">
                <a:solidFill>
                  <a:srgbClr val="073E87"/>
                </a:solidFill>
              </a:rPr>
              <a:t>Student health information form—review on every student, every year</a:t>
            </a:r>
          </a:p>
          <a:p>
            <a:pPr lvl="1"/>
            <a:r>
              <a:rPr lang="en-US" dirty="0" smtClean="0">
                <a:solidFill>
                  <a:srgbClr val="073E87"/>
                </a:solidFill>
              </a:rPr>
              <a:t>Student health record, if there from previous years</a:t>
            </a:r>
          </a:p>
          <a:p>
            <a:pPr lvl="1"/>
            <a:r>
              <a:rPr lang="en-US" dirty="0" smtClean="0">
                <a:solidFill>
                  <a:srgbClr val="073E87"/>
                </a:solidFill>
              </a:rPr>
              <a:t>Interview the student, the parent, school staff</a:t>
            </a:r>
          </a:p>
          <a:p>
            <a:pPr lvl="1"/>
            <a:r>
              <a:rPr lang="en-US" dirty="0" smtClean="0">
                <a:solidFill>
                  <a:srgbClr val="073E87"/>
                </a:solidFill>
              </a:rPr>
              <a:t>Health care provider records</a:t>
            </a:r>
            <a:endParaRPr lang="en-US" dirty="0">
              <a:solidFill>
                <a:srgbClr val="073E87"/>
              </a:solidFill>
            </a:endParaRPr>
          </a:p>
        </p:txBody>
      </p:sp>
      <p:sp>
        <p:nvSpPr>
          <p:cNvPr id="3" name="Title 2"/>
          <p:cNvSpPr>
            <a:spLocks noGrp="1"/>
          </p:cNvSpPr>
          <p:nvPr>
            <p:ph type="title"/>
          </p:nvPr>
        </p:nvSpPr>
        <p:spPr/>
        <p:txBody>
          <a:bodyPr>
            <a:normAutofit fontScale="90000"/>
          </a:bodyPr>
          <a:lstStyle/>
          <a:p>
            <a:r>
              <a:rPr lang="en-US" dirty="0" smtClean="0"/>
              <a:t>Nursing Assessment</a:t>
            </a:r>
            <a:br>
              <a:rPr lang="en-US" dirty="0" smtClean="0"/>
            </a:br>
            <a:r>
              <a:rPr lang="en-US" dirty="0" smtClean="0"/>
              <a:t>Health Registration Form</a:t>
            </a:r>
            <a:endParaRPr lang="en-US" dirty="0"/>
          </a:p>
        </p:txBody>
      </p:sp>
    </p:spTree>
    <p:extLst>
      <p:ext uri="{BB962C8B-B14F-4D97-AF65-F5344CB8AC3E}">
        <p14:creationId xmlns:p14="http://schemas.microsoft.com/office/powerpoint/2010/main" val="401345990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2667000"/>
            <a:ext cx="7924800" cy="3450696"/>
          </a:xfrm>
        </p:spPr>
        <p:txBody>
          <a:bodyPr>
            <a:normAutofit/>
          </a:bodyPr>
          <a:lstStyle/>
          <a:p>
            <a:pPr marL="0" indent="0">
              <a:buNone/>
            </a:pPr>
            <a:r>
              <a:rPr lang="en-US" sz="2900" dirty="0" smtClean="0"/>
              <a:t>For </a:t>
            </a:r>
            <a:r>
              <a:rPr lang="en-US" sz="2900" dirty="0"/>
              <a:t>children with diabetes to be successful in school, a comprehensive health </a:t>
            </a:r>
            <a:r>
              <a:rPr lang="en-US" sz="2900" dirty="0" smtClean="0"/>
              <a:t>plan must </a:t>
            </a:r>
            <a:r>
              <a:rPr lang="en-US" sz="2900" dirty="0"/>
              <a:t>be cooperatively developed by families, school personnel, </a:t>
            </a:r>
            <a:r>
              <a:rPr lang="en-US" sz="2900" dirty="0" smtClean="0"/>
              <a:t>and the LHP. </a:t>
            </a:r>
            <a:endParaRPr lang="en-US" sz="2900" dirty="0"/>
          </a:p>
          <a:p>
            <a:pPr marL="0" indent="0">
              <a:buNone/>
            </a:pPr>
            <a:endParaRPr lang="en-US" sz="1800" dirty="0" smtClean="0">
              <a:hlinkClick r:id="rId3"/>
            </a:endParaRPr>
          </a:p>
          <a:p>
            <a:pPr marL="0" indent="0">
              <a:buNone/>
            </a:pPr>
            <a:r>
              <a:rPr lang="en-US" sz="2000" dirty="0" smtClean="0"/>
              <a:t>Refer to: 2018 OSPI Manual: Guidelines for Care of Students with Diabetes</a:t>
            </a:r>
            <a:endParaRPr lang="en-US" sz="2000" dirty="0"/>
          </a:p>
        </p:txBody>
      </p:sp>
      <p:sp>
        <p:nvSpPr>
          <p:cNvPr id="3" name="Title 2"/>
          <p:cNvSpPr>
            <a:spLocks noGrp="1"/>
          </p:cNvSpPr>
          <p:nvPr>
            <p:ph type="title"/>
          </p:nvPr>
        </p:nvSpPr>
        <p:spPr/>
        <p:txBody>
          <a:bodyPr/>
          <a:lstStyle/>
          <a:p>
            <a:r>
              <a:rPr lang="en-US" dirty="0" smtClean="0"/>
              <a:t>Diabetes</a:t>
            </a:r>
            <a:endParaRPr lang="en-US" dirty="0"/>
          </a:p>
        </p:txBody>
      </p:sp>
    </p:spTree>
    <p:extLst>
      <p:ext uri="{BB962C8B-B14F-4D97-AF65-F5344CB8AC3E}">
        <p14:creationId xmlns:p14="http://schemas.microsoft.com/office/powerpoint/2010/main" val="416255769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438400"/>
            <a:ext cx="7814733" cy="4038600"/>
          </a:xfrm>
        </p:spPr>
        <p:txBody>
          <a:bodyPr>
            <a:normAutofit fontScale="70000" lnSpcReduction="20000"/>
          </a:bodyPr>
          <a:lstStyle/>
          <a:p>
            <a:pPr marL="0" indent="0">
              <a:buNone/>
            </a:pPr>
            <a:r>
              <a:rPr lang="en-US" dirty="0" smtClean="0"/>
              <a:t>An IHP </a:t>
            </a:r>
            <a:r>
              <a:rPr lang="en-US" dirty="0"/>
              <a:t>should be in place in the student’s school and should include provisions for:</a:t>
            </a:r>
          </a:p>
          <a:p>
            <a:r>
              <a:rPr lang="en-US" dirty="0" smtClean="0"/>
              <a:t>Parental </a:t>
            </a:r>
            <a:r>
              <a:rPr lang="en-US" dirty="0"/>
              <a:t>signed release of health </a:t>
            </a:r>
            <a:r>
              <a:rPr lang="en-US" dirty="0" smtClean="0"/>
              <a:t>information.</a:t>
            </a:r>
          </a:p>
          <a:p>
            <a:r>
              <a:rPr lang="en-US" dirty="0" smtClean="0"/>
              <a:t>Parental </a:t>
            </a:r>
            <a:r>
              <a:rPr lang="en-US" dirty="0"/>
              <a:t>signed consent for treatment at school form</a:t>
            </a:r>
            <a:r>
              <a:rPr lang="en-US" dirty="0" smtClean="0"/>
              <a:t>.</a:t>
            </a:r>
          </a:p>
          <a:p>
            <a:r>
              <a:rPr lang="en-US" dirty="0" smtClean="0"/>
              <a:t>Medical </a:t>
            </a:r>
            <a:r>
              <a:rPr lang="en-US" dirty="0"/>
              <a:t>equipment and storage capacity</a:t>
            </a:r>
            <a:r>
              <a:rPr lang="en-US" dirty="0" smtClean="0"/>
              <a:t>.</a:t>
            </a:r>
          </a:p>
          <a:p>
            <a:r>
              <a:rPr lang="en-US" dirty="0" smtClean="0"/>
              <a:t>Exceptions </a:t>
            </a:r>
            <a:r>
              <a:rPr lang="en-US" dirty="0"/>
              <a:t>from school policies</a:t>
            </a:r>
            <a:r>
              <a:rPr lang="en-US" dirty="0" smtClean="0"/>
              <a:t>.</a:t>
            </a:r>
          </a:p>
          <a:p>
            <a:r>
              <a:rPr lang="en-US" dirty="0" smtClean="0"/>
              <a:t>School </a:t>
            </a:r>
            <a:r>
              <a:rPr lang="en-US" dirty="0"/>
              <a:t>schedule.</a:t>
            </a:r>
          </a:p>
          <a:p>
            <a:r>
              <a:rPr lang="en-US" dirty="0" smtClean="0"/>
              <a:t>Meals </a:t>
            </a:r>
            <a:r>
              <a:rPr lang="en-US" dirty="0"/>
              <a:t>and eating.</a:t>
            </a:r>
          </a:p>
          <a:p>
            <a:r>
              <a:rPr lang="en-US" dirty="0" smtClean="0"/>
              <a:t>Disaster </a:t>
            </a:r>
            <a:r>
              <a:rPr lang="en-US" dirty="0"/>
              <a:t>preparedness.</a:t>
            </a:r>
          </a:p>
          <a:p>
            <a:r>
              <a:rPr lang="en-US" dirty="0" smtClean="0"/>
              <a:t>Inservice </a:t>
            </a:r>
            <a:r>
              <a:rPr lang="en-US" dirty="0"/>
              <a:t>training for staff.</a:t>
            </a:r>
          </a:p>
          <a:p>
            <a:r>
              <a:rPr lang="en-US" dirty="0" smtClean="0"/>
              <a:t>Legal </a:t>
            </a:r>
            <a:r>
              <a:rPr lang="en-US" dirty="0"/>
              <a:t>documents for PDAs if needed.</a:t>
            </a:r>
          </a:p>
          <a:p>
            <a:r>
              <a:rPr lang="en-US" dirty="0" smtClean="0"/>
              <a:t>Personnel </a:t>
            </a:r>
            <a:r>
              <a:rPr lang="en-US" dirty="0"/>
              <a:t>guidelines describing who may assume responsibility for activities contained in </a:t>
            </a:r>
            <a:r>
              <a:rPr lang="en-US" dirty="0" smtClean="0"/>
              <a:t>this plan</a:t>
            </a:r>
            <a:r>
              <a:rPr lang="en-US" dirty="0"/>
              <a:t>. </a:t>
            </a:r>
            <a:r>
              <a:rPr lang="en-US" dirty="0" smtClean="0"/>
              <a:t> </a:t>
            </a:r>
          </a:p>
          <a:p>
            <a:endParaRPr lang="en-US" dirty="0"/>
          </a:p>
          <a:p>
            <a:r>
              <a:rPr lang="en-US" dirty="0" smtClean="0"/>
              <a:t>Refer to: </a:t>
            </a:r>
            <a:r>
              <a:rPr lang="en-US" dirty="0">
                <a:hlinkClick r:id="rId3"/>
              </a:rPr>
              <a:t>RCW 28A.210.330 to 350 </a:t>
            </a:r>
            <a:endParaRPr lang="en-US" dirty="0"/>
          </a:p>
          <a:p>
            <a:endParaRPr lang="en-US" dirty="0"/>
          </a:p>
        </p:txBody>
      </p:sp>
      <p:sp>
        <p:nvSpPr>
          <p:cNvPr id="3" name="Title 2"/>
          <p:cNvSpPr>
            <a:spLocks noGrp="1"/>
          </p:cNvSpPr>
          <p:nvPr>
            <p:ph type="title"/>
          </p:nvPr>
        </p:nvSpPr>
        <p:spPr/>
        <p:txBody>
          <a:bodyPr/>
          <a:lstStyle/>
          <a:p>
            <a:r>
              <a:rPr lang="en-US" dirty="0" smtClean="0"/>
              <a:t>Diabetes Guidelines </a:t>
            </a:r>
            <a:endParaRPr lang="en-US" dirty="0"/>
          </a:p>
        </p:txBody>
      </p:sp>
    </p:spTree>
    <p:extLst>
      <p:ext uri="{BB962C8B-B14F-4D97-AF65-F5344CB8AC3E}">
        <p14:creationId xmlns:p14="http://schemas.microsoft.com/office/powerpoint/2010/main" val="336898307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smtClean="0"/>
              <a:t>Sample Forms:</a:t>
            </a:r>
          </a:p>
          <a:p>
            <a:pPr lvl="1"/>
            <a:r>
              <a:rPr lang="en-US" dirty="0" smtClean="0"/>
              <a:t>Planning Checklist</a:t>
            </a:r>
          </a:p>
          <a:p>
            <a:pPr lvl="1"/>
            <a:r>
              <a:rPr lang="en-US" dirty="0" smtClean="0"/>
              <a:t>Diabetes History form</a:t>
            </a:r>
          </a:p>
          <a:p>
            <a:pPr lvl="1"/>
            <a:r>
              <a:rPr lang="en-US" dirty="0" smtClean="0"/>
              <a:t>ECP for hypoglycemia and hyperglycemia</a:t>
            </a:r>
          </a:p>
          <a:p>
            <a:pPr lvl="1"/>
            <a:r>
              <a:rPr lang="en-US" dirty="0" smtClean="0"/>
              <a:t>504 Plan –</a:t>
            </a:r>
            <a:r>
              <a:rPr lang="en-US" dirty="0"/>
              <a:t> </a:t>
            </a:r>
            <a:r>
              <a:rPr lang="en-US" dirty="0" smtClean="0"/>
              <a:t>including consent form</a:t>
            </a:r>
          </a:p>
          <a:p>
            <a:pPr lvl="1"/>
            <a:r>
              <a:rPr lang="en-US" dirty="0" smtClean="0"/>
              <a:t>Exchange of Information</a:t>
            </a:r>
          </a:p>
          <a:p>
            <a:pPr lvl="1"/>
            <a:r>
              <a:rPr lang="en-US" dirty="0" smtClean="0"/>
              <a:t>Parent Designated Adult (PDA)</a:t>
            </a:r>
          </a:p>
          <a:p>
            <a:endParaRPr lang="en-US" dirty="0" smtClean="0"/>
          </a:p>
          <a:p>
            <a:pPr marL="0"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dirty="0" smtClean="0"/>
              <a:t>Diabetes Planning Packet</a:t>
            </a:r>
            <a:endParaRPr lang="en-US" dirty="0"/>
          </a:p>
        </p:txBody>
      </p:sp>
    </p:spTree>
    <p:extLst>
      <p:ext uri="{BB962C8B-B14F-4D97-AF65-F5344CB8AC3E}">
        <p14:creationId xmlns:p14="http://schemas.microsoft.com/office/powerpoint/2010/main" val="160622004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057400"/>
            <a:ext cx="7408333" cy="4068763"/>
          </a:xfrm>
        </p:spPr>
        <p:txBody>
          <a:bodyPr>
            <a:noAutofit/>
          </a:bodyPr>
          <a:lstStyle/>
          <a:p>
            <a:pPr marL="0" indent="0">
              <a:buNone/>
            </a:pPr>
            <a:r>
              <a:rPr lang="en-US" sz="3200" dirty="0" smtClean="0"/>
              <a:t>PDA</a:t>
            </a:r>
          </a:p>
          <a:p>
            <a:pPr marL="0" indent="0">
              <a:buNone/>
            </a:pPr>
            <a:r>
              <a:rPr lang="en-US" sz="1800" dirty="0" smtClean="0"/>
              <a:t>A volunteer</a:t>
            </a:r>
            <a:r>
              <a:rPr lang="en-US" sz="1800" dirty="0"/>
              <a:t>, who may be a school district employee, who receives </a:t>
            </a:r>
            <a:r>
              <a:rPr lang="en-US" sz="1800" dirty="0" smtClean="0"/>
              <a:t>additional training </a:t>
            </a:r>
            <a:r>
              <a:rPr lang="en-US" sz="1800" dirty="0"/>
              <a:t>from a health care professional or expert in diabetic care selected by </a:t>
            </a:r>
            <a:r>
              <a:rPr lang="en-US" sz="1800" dirty="0" smtClean="0"/>
              <a:t>the parents</a:t>
            </a:r>
            <a:r>
              <a:rPr lang="en-US" sz="1800" dirty="0"/>
              <a:t>, and who provides care for the child consistent with the </a:t>
            </a:r>
            <a:r>
              <a:rPr lang="en-US" sz="1800" dirty="0" smtClean="0"/>
              <a:t>IHP.</a:t>
            </a:r>
          </a:p>
          <a:p>
            <a:pPr marL="0" indent="0">
              <a:buNone/>
            </a:pPr>
            <a:endParaRPr lang="en-US" sz="1800" dirty="0"/>
          </a:p>
          <a:p>
            <a:pPr marL="0" indent="0">
              <a:buNone/>
            </a:pPr>
            <a:r>
              <a:rPr lang="en-US" sz="1800" dirty="0" smtClean="0"/>
              <a:t>To </a:t>
            </a:r>
            <a:r>
              <a:rPr lang="en-US" sz="1800" dirty="0"/>
              <a:t>be eligible to be a </a:t>
            </a:r>
            <a:r>
              <a:rPr lang="en-US" sz="1800" dirty="0" smtClean="0"/>
              <a:t>PDA, </a:t>
            </a:r>
            <a:r>
              <a:rPr lang="en-US" sz="1800" dirty="0"/>
              <a:t>a school district </a:t>
            </a:r>
            <a:r>
              <a:rPr lang="en-US" sz="1800" dirty="0" smtClean="0"/>
              <a:t>employee shall </a:t>
            </a:r>
            <a:r>
              <a:rPr lang="en-US" sz="1800" dirty="0"/>
              <a:t>file, without </a:t>
            </a:r>
            <a:r>
              <a:rPr lang="en-US" sz="1800" dirty="0" smtClean="0"/>
              <a:t>coercion, </a:t>
            </a:r>
            <a:r>
              <a:rPr lang="en-US" sz="1800" dirty="0"/>
              <a:t>a voluntary written, current, and unexpired letter of intent stating </a:t>
            </a:r>
            <a:r>
              <a:rPr lang="en-US" sz="1800" dirty="0" smtClean="0"/>
              <a:t>the employee's </a:t>
            </a:r>
            <a:r>
              <a:rPr lang="en-US" sz="1800" dirty="0"/>
              <a:t>willingness to be a </a:t>
            </a:r>
            <a:r>
              <a:rPr lang="en-US" sz="1800" dirty="0" smtClean="0"/>
              <a:t>PDA. </a:t>
            </a:r>
            <a:r>
              <a:rPr lang="en-US" sz="1800" dirty="0"/>
              <a:t>If a school </a:t>
            </a:r>
            <a:r>
              <a:rPr lang="en-US" sz="1800" dirty="0" smtClean="0"/>
              <a:t>employee chooses </a:t>
            </a:r>
            <a:r>
              <a:rPr lang="en-US" sz="1800" dirty="0"/>
              <a:t>not to file a </a:t>
            </a:r>
            <a:r>
              <a:rPr lang="en-US" sz="1800" dirty="0" smtClean="0"/>
              <a:t>letter, </a:t>
            </a:r>
            <a:r>
              <a:rPr lang="en-US" sz="1800" dirty="0"/>
              <a:t>the employee shall not be subject to any employer reprisal </a:t>
            </a:r>
            <a:r>
              <a:rPr lang="en-US" sz="1800" dirty="0" smtClean="0"/>
              <a:t>or disciplinary </a:t>
            </a:r>
            <a:r>
              <a:rPr lang="en-US" sz="1800" dirty="0"/>
              <a:t>action for refusing to file a letter.</a:t>
            </a:r>
          </a:p>
        </p:txBody>
      </p:sp>
      <p:sp>
        <p:nvSpPr>
          <p:cNvPr id="3" name="Title 2"/>
          <p:cNvSpPr>
            <a:spLocks noGrp="1"/>
          </p:cNvSpPr>
          <p:nvPr>
            <p:ph type="title"/>
          </p:nvPr>
        </p:nvSpPr>
        <p:spPr/>
        <p:txBody>
          <a:bodyPr/>
          <a:lstStyle/>
          <a:p>
            <a:r>
              <a:rPr lang="en-US" dirty="0" smtClean="0"/>
              <a:t>Diabetes PDA</a:t>
            </a:r>
            <a:endParaRPr lang="en-US" dirty="0"/>
          </a:p>
        </p:txBody>
      </p:sp>
    </p:spTree>
    <p:extLst>
      <p:ext uri="{BB962C8B-B14F-4D97-AF65-F5344CB8AC3E}">
        <p14:creationId xmlns:p14="http://schemas.microsoft.com/office/powerpoint/2010/main" val="312471028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SEIZURES</a:t>
            </a:r>
            <a:endParaRPr lang="en-US" dirty="0"/>
          </a:p>
        </p:txBody>
      </p:sp>
    </p:spTree>
    <p:extLst>
      <p:ext uri="{BB962C8B-B14F-4D97-AF65-F5344CB8AC3E}">
        <p14:creationId xmlns:p14="http://schemas.microsoft.com/office/powerpoint/2010/main" val="352348651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Content Placeholder 1"/>
          <p:cNvSpPr>
            <a:spLocks noGrp="1"/>
          </p:cNvSpPr>
          <p:nvPr>
            <p:ph idx="1"/>
          </p:nvPr>
        </p:nvSpPr>
        <p:spPr/>
        <p:txBody>
          <a:bodyPr>
            <a:normAutofit fontScale="85000" lnSpcReduction="20000"/>
          </a:bodyPr>
          <a:lstStyle/>
          <a:p>
            <a:pPr marL="0" indent="0">
              <a:buNone/>
            </a:pPr>
            <a:r>
              <a:rPr lang="en-US" altLang="en-US" dirty="0"/>
              <a:t>Requirements for the care of students with life threatening seizures are addressed </a:t>
            </a:r>
            <a:r>
              <a:rPr lang="en-US" altLang="en-US" dirty="0" smtClean="0"/>
              <a:t>in: </a:t>
            </a:r>
          </a:p>
          <a:p>
            <a:pPr marL="0" indent="0">
              <a:buNone/>
            </a:pPr>
            <a:endParaRPr lang="en-US" altLang="en-US" dirty="0" smtClean="0"/>
          </a:p>
          <a:p>
            <a:pPr marL="0" indent="0">
              <a:buNone/>
            </a:pPr>
            <a:r>
              <a:rPr lang="en-US" altLang="en-US" dirty="0" smtClean="0">
                <a:solidFill>
                  <a:srgbClr val="00B0F0"/>
                </a:solidFill>
                <a:hlinkClick r:id="rId3"/>
              </a:rPr>
              <a:t>RCW </a:t>
            </a:r>
            <a:r>
              <a:rPr lang="en-US" altLang="en-US" dirty="0">
                <a:solidFill>
                  <a:srgbClr val="00B0F0"/>
                </a:solidFill>
                <a:hlinkClick r:id="rId3"/>
              </a:rPr>
              <a:t>28A.210.260 </a:t>
            </a:r>
            <a:r>
              <a:rPr lang="en-US" altLang="en-US" dirty="0" smtClean="0">
                <a:solidFill>
                  <a:srgbClr val="00B0F0"/>
                </a:solidFill>
              </a:rPr>
              <a:t> </a:t>
            </a:r>
            <a:r>
              <a:rPr lang="en-US" altLang="en-US" i="1" dirty="0" smtClean="0"/>
              <a:t>Public </a:t>
            </a:r>
            <a:r>
              <a:rPr lang="en-US" altLang="en-US" i="1" dirty="0"/>
              <a:t>and Private School Administration of </a:t>
            </a:r>
            <a:r>
              <a:rPr lang="en-US" altLang="en-US" i="1" dirty="0" smtClean="0"/>
              <a:t>Medication </a:t>
            </a:r>
          </a:p>
          <a:p>
            <a:pPr marL="0" indent="0">
              <a:buNone/>
            </a:pPr>
            <a:endParaRPr lang="en-US" altLang="en-US" dirty="0" smtClean="0">
              <a:solidFill>
                <a:srgbClr val="00B0F0"/>
              </a:solidFill>
              <a:hlinkClick r:id="rId4"/>
            </a:endParaRPr>
          </a:p>
          <a:p>
            <a:pPr marL="0" indent="0">
              <a:buNone/>
            </a:pPr>
            <a:r>
              <a:rPr lang="en-US" altLang="en-US" dirty="0" smtClean="0">
                <a:solidFill>
                  <a:srgbClr val="00B0F0"/>
                </a:solidFill>
                <a:hlinkClick r:id="rId4"/>
              </a:rPr>
              <a:t>RCW </a:t>
            </a:r>
            <a:r>
              <a:rPr lang="en-US" altLang="en-US" dirty="0">
                <a:solidFill>
                  <a:srgbClr val="00B0F0"/>
                </a:solidFill>
                <a:hlinkClick r:id="rId4"/>
              </a:rPr>
              <a:t>28A.210.320</a:t>
            </a:r>
            <a:r>
              <a:rPr lang="en-US" altLang="en-US" dirty="0">
                <a:hlinkClick r:id="rId4"/>
              </a:rPr>
              <a:t> </a:t>
            </a:r>
            <a:r>
              <a:rPr lang="en-US" altLang="en-US" dirty="0" smtClean="0"/>
              <a:t> </a:t>
            </a:r>
            <a:r>
              <a:rPr lang="en-US" altLang="en-US" i="1" dirty="0" smtClean="0"/>
              <a:t>Children </a:t>
            </a:r>
            <a:r>
              <a:rPr lang="en-US" altLang="en-US" i="1" dirty="0"/>
              <a:t>with Life-threatening Health </a:t>
            </a:r>
            <a:r>
              <a:rPr lang="en-US" altLang="en-US" i="1" dirty="0" smtClean="0"/>
              <a:t>Conditions</a:t>
            </a:r>
            <a:endParaRPr lang="en-US" altLang="en-US" i="1" dirty="0"/>
          </a:p>
          <a:p>
            <a:pPr marL="0" indent="0">
              <a:buNone/>
            </a:pPr>
            <a:endParaRPr lang="en-US" altLang="en-US" i="1" dirty="0"/>
          </a:p>
          <a:p>
            <a:pPr marL="0" indent="0">
              <a:buNone/>
            </a:pPr>
            <a:r>
              <a:rPr lang="en-US" altLang="en-US" i="1" dirty="0" smtClean="0"/>
              <a:t>Resources: </a:t>
            </a:r>
            <a:endParaRPr lang="en-US" altLang="en-US" i="1" dirty="0"/>
          </a:p>
          <a:p>
            <a:pPr marL="0" indent="0">
              <a:buNone/>
            </a:pPr>
            <a:r>
              <a:rPr lang="en-US" dirty="0"/>
              <a:t>Epilepsy Foundation </a:t>
            </a:r>
            <a:endParaRPr lang="en-US" altLang="en-US" i="1" dirty="0"/>
          </a:p>
          <a:p>
            <a:pPr marL="0" indent="0">
              <a:buNone/>
            </a:pPr>
            <a:r>
              <a:rPr lang="en-US" altLang="en-US" dirty="0">
                <a:solidFill>
                  <a:srgbClr val="00B0F0"/>
                </a:solidFill>
                <a:hlinkClick r:id="rId5"/>
              </a:rPr>
              <a:t>NCQAC Registered Nurses Coordination Seizure Management</a:t>
            </a:r>
            <a:endParaRPr lang="en-US" altLang="en-US" dirty="0"/>
          </a:p>
        </p:txBody>
      </p:sp>
      <p:sp>
        <p:nvSpPr>
          <p:cNvPr id="84995" name="Title 2"/>
          <p:cNvSpPr>
            <a:spLocks noGrp="1"/>
          </p:cNvSpPr>
          <p:nvPr>
            <p:ph type="title"/>
          </p:nvPr>
        </p:nvSpPr>
        <p:spPr/>
        <p:txBody>
          <a:bodyPr/>
          <a:lstStyle/>
          <a:p>
            <a:r>
              <a:rPr lang="en-US" altLang="en-US" dirty="0" smtClean="0"/>
              <a:t>Seizure Guidelines</a:t>
            </a:r>
          </a:p>
        </p:txBody>
      </p:sp>
    </p:spTree>
    <p:extLst>
      <p:ext uri="{BB962C8B-B14F-4D97-AF65-F5344CB8AC3E}">
        <p14:creationId xmlns:p14="http://schemas.microsoft.com/office/powerpoint/2010/main" val="71332271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Content Placeholder 1"/>
          <p:cNvSpPr>
            <a:spLocks noGrp="1"/>
          </p:cNvSpPr>
          <p:nvPr>
            <p:ph idx="1"/>
          </p:nvPr>
        </p:nvSpPr>
        <p:spPr/>
        <p:txBody>
          <a:bodyPr/>
          <a:lstStyle/>
          <a:p>
            <a:pPr marL="0" indent="0">
              <a:buFont typeface="Symbol" panose="05050102010706020507" pitchFamily="18" charset="2"/>
              <a:buNone/>
            </a:pPr>
            <a:r>
              <a:rPr lang="en-US" altLang="en-US" dirty="0" smtClean="0"/>
              <a:t>In the schools setting, registered nurses are responsible for the coordination of care for students with seizure disorders. They collaborate with family members, health care providers in the community, and other licensed and unlicensed assistive personnel to create individualized plans for care. </a:t>
            </a:r>
          </a:p>
          <a:p>
            <a:pPr marL="0" indent="0">
              <a:buFont typeface="Symbol" panose="05050102010706020507" pitchFamily="18" charset="2"/>
              <a:buNone/>
            </a:pPr>
            <a:r>
              <a:rPr lang="en-US" altLang="en-US" sz="2000" dirty="0" smtClean="0">
                <a:solidFill>
                  <a:srgbClr val="00B0F0"/>
                </a:solidFill>
                <a:hlinkClick r:id="rId3"/>
              </a:rPr>
              <a:t>NCQAC Registered Nurses Coordination Seizure Management</a:t>
            </a:r>
            <a:endParaRPr lang="en-US" altLang="en-US" sz="2000" dirty="0" smtClean="0">
              <a:solidFill>
                <a:srgbClr val="00B0F0"/>
              </a:solidFill>
            </a:endParaRPr>
          </a:p>
        </p:txBody>
      </p:sp>
      <p:sp>
        <p:nvSpPr>
          <p:cNvPr id="83971" name="Title 2"/>
          <p:cNvSpPr>
            <a:spLocks noGrp="1"/>
          </p:cNvSpPr>
          <p:nvPr>
            <p:ph type="title"/>
          </p:nvPr>
        </p:nvSpPr>
        <p:spPr/>
        <p:txBody>
          <a:bodyPr/>
          <a:lstStyle/>
          <a:p>
            <a:r>
              <a:rPr lang="en-US" altLang="en-US" dirty="0"/>
              <a:t>NCQAC Guidance </a:t>
            </a:r>
            <a:r>
              <a:rPr lang="en-US" altLang="en-US" dirty="0" smtClean="0"/>
              <a:t>on Seizures </a:t>
            </a:r>
          </a:p>
        </p:txBody>
      </p:sp>
    </p:spTree>
    <p:extLst>
      <p:ext uri="{BB962C8B-B14F-4D97-AF65-F5344CB8AC3E}">
        <p14:creationId xmlns:p14="http://schemas.microsoft.com/office/powerpoint/2010/main" val="47356351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1" y="2675467"/>
            <a:ext cx="7670800" cy="3450696"/>
          </a:xfrm>
        </p:spPr>
        <p:txBody>
          <a:bodyPr rtlCol="0">
            <a:normAutofit/>
          </a:bodyPr>
          <a:lstStyle/>
          <a:p>
            <a:pPr marL="0" indent="0" fontAlgn="auto">
              <a:spcAft>
                <a:spcPts val="0"/>
              </a:spcAft>
              <a:buNone/>
              <a:defRPr/>
            </a:pPr>
            <a:r>
              <a:rPr lang="en-US" dirty="0"/>
              <a:t>Develop IHP/ECP/504 including:</a:t>
            </a:r>
          </a:p>
          <a:p>
            <a:pPr marL="0" indent="0" fontAlgn="auto">
              <a:spcAft>
                <a:spcPts val="0"/>
              </a:spcAft>
              <a:buNone/>
              <a:defRPr/>
            </a:pPr>
            <a:endParaRPr lang="en-US" sz="1050" dirty="0"/>
          </a:p>
          <a:p>
            <a:pPr>
              <a:defRPr/>
            </a:pPr>
            <a:r>
              <a:rPr lang="en-US" dirty="0"/>
              <a:t>Seizure history </a:t>
            </a:r>
          </a:p>
          <a:p>
            <a:pPr>
              <a:defRPr/>
            </a:pPr>
            <a:r>
              <a:rPr lang="en-US" dirty="0"/>
              <a:t>Triggers</a:t>
            </a:r>
          </a:p>
          <a:p>
            <a:pPr>
              <a:defRPr/>
            </a:pPr>
            <a:r>
              <a:rPr lang="en-US" dirty="0"/>
              <a:t>Seizure classification</a:t>
            </a:r>
          </a:p>
          <a:p>
            <a:pPr>
              <a:defRPr/>
            </a:pPr>
            <a:r>
              <a:rPr lang="en-US" dirty="0"/>
              <a:t>Medication/Devices</a:t>
            </a:r>
          </a:p>
          <a:p>
            <a:pPr>
              <a:defRPr/>
            </a:pPr>
            <a:r>
              <a:rPr lang="en-US" dirty="0"/>
              <a:t>Acuity level</a:t>
            </a:r>
          </a:p>
          <a:p>
            <a:pPr>
              <a:defRPr/>
            </a:pPr>
            <a:r>
              <a:rPr lang="en-US" dirty="0"/>
              <a:t>Personnel available and willing to carry out </a:t>
            </a:r>
            <a:r>
              <a:rPr lang="en-US" dirty="0" smtClean="0"/>
              <a:t>IHP/ECP/504</a:t>
            </a:r>
            <a:endParaRPr lang="en-US" dirty="0"/>
          </a:p>
          <a:p>
            <a:pPr marL="627063" lvl="2" indent="0">
              <a:buNone/>
              <a:defRPr/>
            </a:pPr>
            <a:endParaRPr lang="en-US" dirty="0" smtClean="0"/>
          </a:p>
          <a:p>
            <a:pPr marL="627063" lvl="2" indent="0">
              <a:buNone/>
              <a:defRPr/>
            </a:pPr>
            <a:endParaRPr lang="en-US" dirty="0" smtClean="0"/>
          </a:p>
          <a:p>
            <a:pPr marL="274320" indent="-274320" fontAlgn="auto">
              <a:spcAft>
                <a:spcPts val="0"/>
              </a:spcAft>
              <a:defRPr/>
            </a:pPr>
            <a:endParaRPr lang="en-US" dirty="0" smtClean="0"/>
          </a:p>
          <a:p>
            <a:pPr marL="0" indent="0" fontAlgn="auto">
              <a:spcAft>
                <a:spcPts val="0"/>
              </a:spcAft>
              <a:buFont typeface="Symbol" panose="05050102010706020507" pitchFamily="18" charset="2"/>
              <a:buNone/>
              <a:defRPr/>
            </a:pPr>
            <a:endParaRPr lang="en-US" dirty="0"/>
          </a:p>
          <a:p>
            <a:pPr marL="0" indent="0" fontAlgn="auto">
              <a:spcAft>
                <a:spcPts val="0"/>
              </a:spcAft>
              <a:buFont typeface="Symbol" panose="05050102010706020507" pitchFamily="18" charset="2"/>
              <a:buNone/>
              <a:defRPr/>
            </a:pPr>
            <a:endParaRPr lang="en-US" dirty="0"/>
          </a:p>
        </p:txBody>
      </p:sp>
      <p:sp>
        <p:nvSpPr>
          <p:cNvPr id="3" name="Title 2"/>
          <p:cNvSpPr>
            <a:spLocks noGrp="1"/>
          </p:cNvSpPr>
          <p:nvPr>
            <p:ph type="title"/>
          </p:nvPr>
        </p:nvSpPr>
        <p:spPr/>
        <p:txBody>
          <a:bodyPr rtlCol="0">
            <a:normAutofit fontScale="90000"/>
          </a:bodyPr>
          <a:lstStyle/>
          <a:p>
            <a:pPr fontAlgn="auto">
              <a:spcAft>
                <a:spcPts val="0"/>
              </a:spcAft>
              <a:defRPr/>
            </a:pPr>
            <a:r>
              <a:rPr lang="en-US" dirty="0" smtClean="0"/>
              <a:t/>
            </a:r>
            <a:br>
              <a:rPr lang="en-US" dirty="0" smtClean="0"/>
            </a:br>
            <a:r>
              <a:rPr lang="en-US" dirty="0"/>
              <a:t> </a:t>
            </a:r>
            <a:r>
              <a:rPr lang="en-US" dirty="0" smtClean="0"/>
              <a:t>  Seizure Plan Development	</a:t>
            </a:r>
            <a:br>
              <a:rPr lang="en-US" dirty="0" smtClean="0"/>
            </a:br>
            <a:endParaRPr lang="en-US" dirty="0"/>
          </a:p>
        </p:txBody>
      </p:sp>
    </p:spTree>
    <p:extLst>
      <p:ext uri="{BB962C8B-B14F-4D97-AF65-F5344CB8AC3E}">
        <p14:creationId xmlns:p14="http://schemas.microsoft.com/office/powerpoint/2010/main" val="131201142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Content Placeholder 1"/>
          <p:cNvSpPr>
            <a:spLocks noGrp="1"/>
          </p:cNvSpPr>
          <p:nvPr>
            <p:ph idx="1"/>
          </p:nvPr>
        </p:nvSpPr>
        <p:spPr>
          <a:xfrm>
            <a:off x="872067" y="2514600"/>
            <a:ext cx="7408333" cy="3611563"/>
          </a:xfrm>
        </p:spPr>
        <p:txBody>
          <a:bodyPr>
            <a:normAutofit/>
          </a:bodyPr>
          <a:lstStyle/>
          <a:p>
            <a:r>
              <a:rPr lang="en-US" altLang="en-US" sz="2000" dirty="0">
                <a:hlinkClick r:id="rId3"/>
              </a:rPr>
              <a:t>RCW 28A.210.260</a:t>
            </a:r>
            <a:r>
              <a:rPr lang="en-US" altLang="en-US" sz="2000" dirty="0" smtClean="0">
                <a:hlinkClick r:id="rId3"/>
              </a:rPr>
              <a:t> </a:t>
            </a:r>
            <a:r>
              <a:rPr lang="en-US" altLang="en-US" sz="2000" dirty="0" smtClean="0"/>
              <a:t> allows parents to designate an adult (PDA) to provide seizure care consistent with the student’s IHP.</a:t>
            </a:r>
          </a:p>
          <a:p>
            <a:pPr marL="0" indent="0">
              <a:buNone/>
            </a:pPr>
            <a:endParaRPr lang="en-US" altLang="en-US" sz="2000" dirty="0" smtClean="0"/>
          </a:p>
          <a:p>
            <a:r>
              <a:rPr lang="en-US" altLang="en-US" sz="2000" dirty="0" smtClean="0"/>
              <a:t>The PDA is a volunteer who receives additional training from a healthcare professional or expert in epileptic care, selected by the parent/guardian.</a:t>
            </a:r>
          </a:p>
          <a:p>
            <a:pPr marL="0" indent="0">
              <a:buNone/>
            </a:pPr>
            <a:endParaRPr lang="en-US" altLang="en-US" sz="2000" dirty="0" smtClean="0"/>
          </a:p>
          <a:p>
            <a:r>
              <a:rPr lang="en-US" altLang="en-US" sz="2000" dirty="0" smtClean="0"/>
              <a:t>To be eligible to be a PDA, a school district employee shall file, without coercion, a voluntary written, current, and unexpired letter of intent stating the employee's willingness to be a PDA.</a:t>
            </a:r>
          </a:p>
        </p:txBody>
      </p:sp>
      <p:sp>
        <p:nvSpPr>
          <p:cNvPr id="3" name="Title 2"/>
          <p:cNvSpPr>
            <a:spLocks noGrp="1"/>
          </p:cNvSpPr>
          <p:nvPr>
            <p:ph type="title"/>
          </p:nvPr>
        </p:nvSpPr>
        <p:spPr/>
        <p:txBody>
          <a:bodyPr rtlCol="0">
            <a:normAutofit/>
          </a:bodyPr>
          <a:lstStyle/>
          <a:p>
            <a:pPr fontAlgn="auto">
              <a:spcAft>
                <a:spcPts val="0"/>
              </a:spcAft>
              <a:defRPr/>
            </a:pPr>
            <a:r>
              <a:rPr lang="en-US" dirty="0" smtClean="0"/>
              <a:t>Seizure PDA</a:t>
            </a:r>
            <a:endParaRPr lang="en-US" dirty="0"/>
          </a:p>
        </p:txBody>
      </p:sp>
    </p:spTree>
    <p:extLst>
      <p:ext uri="{BB962C8B-B14F-4D97-AF65-F5344CB8AC3E}">
        <p14:creationId xmlns:p14="http://schemas.microsoft.com/office/powerpoint/2010/main" val="329991245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5400" dirty="0" smtClean="0"/>
              <a:t>IMPLEMENTATION</a:t>
            </a:r>
            <a:endParaRPr lang="en-US" sz="5400" dirty="0"/>
          </a:p>
        </p:txBody>
      </p:sp>
    </p:spTree>
    <p:extLst>
      <p:ext uri="{BB962C8B-B14F-4D97-AF65-F5344CB8AC3E}">
        <p14:creationId xmlns:p14="http://schemas.microsoft.com/office/powerpoint/2010/main" val="31820657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smtClean="0"/>
              <a:t>Students that have an identified health condition require a thorough assessment of the students health status, history and current problems.  This  includes gathering information from the student, family and LHP.  </a:t>
            </a:r>
          </a:p>
          <a:p>
            <a:r>
              <a:rPr lang="en-US" dirty="0" smtClean="0"/>
              <a:t>Quickly secure written permission  from the parent/ guardian to exchange information with the LHP to facilitate the assessment.</a:t>
            </a:r>
          </a:p>
          <a:p>
            <a:r>
              <a:rPr lang="en-US" dirty="0" smtClean="0"/>
              <a:t>If a student requires medication or a medical treatment at school,  give the parent an appropriate authorization form that provides instructions to safely manage the student’s care at school.</a:t>
            </a:r>
            <a:endParaRPr lang="en-US" dirty="0"/>
          </a:p>
        </p:txBody>
      </p:sp>
      <p:sp>
        <p:nvSpPr>
          <p:cNvPr id="3" name="Title 2"/>
          <p:cNvSpPr>
            <a:spLocks noGrp="1"/>
          </p:cNvSpPr>
          <p:nvPr>
            <p:ph type="title"/>
          </p:nvPr>
        </p:nvSpPr>
        <p:spPr/>
        <p:txBody>
          <a:bodyPr/>
          <a:lstStyle/>
          <a:p>
            <a:r>
              <a:rPr lang="en-US" dirty="0" smtClean="0"/>
              <a:t>Nursing Assessment </a:t>
            </a:r>
            <a:endParaRPr lang="en-US" dirty="0"/>
          </a:p>
        </p:txBody>
      </p:sp>
    </p:spTree>
    <p:extLst>
      <p:ext uri="{BB962C8B-B14F-4D97-AF65-F5344CB8AC3E}">
        <p14:creationId xmlns:p14="http://schemas.microsoft.com/office/powerpoint/2010/main" val="120104008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Staff Training to Care Plan</a:t>
            </a:r>
          </a:p>
          <a:p>
            <a:endParaRPr lang="en-US" dirty="0" smtClean="0"/>
          </a:p>
          <a:p>
            <a:r>
              <a:rPr lang="en-US" dirty="0" smtClean="0"/>
              <a:t>Delegation</a:t>
            </a:r>
          </a:p>
          <a:p>
            <a:pPr marL="0" indent="0">
              <a:buNone/>
            </a:pPr>
            <a:endParaRPr lang="en-US" dirty="0" smtClean="0"/>
          </a:p>
          <a:p>
            <a:r>
              <a:rPr lang="en-US" dirty="0"/>
              <a:t>Documentation of Delegation</a:t>
            </a:r>
          </a:p>
          <a:p>
            <a:pPr marL="0" indent="0">
              <a:buNone/>
            </a:pPr>
            <a:endParaRPr lang="en-US" dirty="0" smtClean="0"/>
          </a:p>
          <a:p>
            <a:r>
              <a:rPr lang="en-US" dirty="0"/>
              <a:t>Distribute Care Plan to Staff </a:t>
            </a:r>
          </a:p>
          <a:p>
            <a:pPr marL="0" indent="0">
              <a:buNone/>
            </a:pPr>
            <a:endParaRPr lang="en-US" dirty="0" smtClean="0"/>
          </a:p>
          <a:p>
            <a:endParaRPr lang="en-US" dirty="0"/>
          </a:p>
          <a:p>
            <a:pPr marL="0" indent="0">
              <a:buNone/>
            </a:pPr>
            <a:endParaRPr lang="en-US" dirty="0" smtClean="0"/>
          </a:p>
          <a:p>
            <a:pPr marL="301943" lvl="1" indent="0">
              <a:buNone/>
            </a:pPr>
            <a:endParaRPr lang="en-US" dirty="0"/>
          </a:p>
          <a:p>
            <a:pPr marL="301943" lvl="1" indent="0">
              <a:buNone/>
            </a:pPr>
            <a:endParaRPr lang="en-US" dirty="0"/>
          </a:p>
        </p:txBody>
      </p:sp>
      <p:sp>
        <p:nvSpPr>
          <p:cNvPr id="3" name="Title 2"/>
          <p:cNvSpPr>
            <a:spLocks noGrp="1"/>
          </p:cNvSpPr>
          <p:nvPr>
            <p:ph type="title"/>
          </p:nvPr>
        </p:nvSpPr>
        <p:spPr/>
        <p:txBody>
          <a:bodyPr/>
          <a:lstStyle/>
          <a:p>
            <a:r>
              <a:rPr lang="en-US" dirty="0" smtClean="0"/>
              <a:t>Implementation Steps</a:t>
            </a:r>
            <a:endParaRPr lang="en-US" dirty="0"/>
          </a:p>
        </p:txBody>
      </p:sp>
    </p:spTree>
    <p:extLst>
      <p:ext uri="{BB962C8B-B14F-4D97-AF65-F5344CB8AC3E}">
        <p14:creationId xmlns:p14="http://schemas.microsoft.com/office/powerpoint/2010/main" val="73918785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5400" dirty="0" smtClean="0"/>
              <a:t>STAFF TRAINING</a:t>
            </a:r>
            <a:endParaRPr lang="en-US" sz="5400" dirty="0"/>
          </a:p>
        </p:txBody>
      </p:sp>
    </p:spTree>
    <p:extLst>
      <p:ext uri="{BB962C8B-B14F-4D97-AF65-F5344CB8AC3E}">
        <p14:creationId xmlns:p14="http://schemas.microsoft.com/office/powerpoint/2010/main" val="370981322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Levels of Staff Training</a:t>
            </a:r>
            <a:endParaRPr lang="en-US" dirty="0"/>
          </a:p>
        </p:txBody>
      </p:sp>
      <p:sp>
        <p:nvSpPr>
          <p:cNvPr id="2" name="Content Placeholder 1"/>
          <p:cNvSpPr>
            <a:spLocks noGrp="1"/>
          </p:cNvSpPr>
          <p:nvPr>
            <p:ph idx="4294967295"/>
          </p:nvPr>
        </p:nvSpPr>
        <p:spPr>
          <a:xfrm>
            <a:off x="1735138" y="2667000"/>
            <a:ext cx="7408862" cy="3451225"/>
          </a:xfrm>
        </p:spPr>
        <p:txBody>
          <a:bodyPr>
            <a:normAutofit/>
          </a:bodyPr>
          <a:lstStyle/>
          <a:p>
            <a:pPr marL="0" indent="0">
              <a:buNone/>
            </a:pPr>
            <a:r>
              <a:rPr lang="en-US" sz="2800" b="1" dirty="0" smtClean="0"/>
              <a:t>General Training</a:t>
            </a:r>
          </a:p>
          <a:p>
            <a:pPr marL="0" indent="0">
              <a:buNone/>
            </a:pPr>
            <a:r>
              <a:rPr lang="en-US" dirty="0" smtClean="0"/>
              <a:t>General </a:t>
            </a:r>
            <a:r>
              <a:rPr lang="en-US" dirty="0"/>
              <a:t>level training </a:t>
            </a:r>
            <a:r>
              <a:rPr lang="en-US" dirty="0" smtClean="0"/>
              <a:t>is </a:t>
            </a:r>
            <a:r>
              <a:rPr lang="en-US" dirty="0"/>
              <a:t>required </a:t>
            </a:r>
            <a:r>
              <a:rPr lang="en-US" dirty="0" smtClean="0"/>
              <a:t>for </a:t>
            </a:r>
            <a:r>
              <a:rPr lang="en-US" dirty="0"/>
              <a:t>school staff </a:t>
            </a:r>
            <a:r>
              <a:rPr lang="en-US" dirty="0" smtClean="0"/>
              <a:t>indirectly</a:t>
            </a:r>
            <a:r>
              <a:rPr lang="en-US" dirty="0"/>
              <a:t> </a:t>
            </a:r>
            <a:r>
              <a:rPr lang="en-US" dirty="0" smtClean="0"/>
              <a:t>involved </a:t>
            </a:r>
            <a:r>
              <a:rPr lang="en-US" dirty="0"/>
              <a:t>with the </a:t>
            </a:r>
            <a:r>
              <a:rPr lang="en-US" dirty="0" smtClean="0"/>
              <a:t>student. </a:t>
            </a:r>
          </a:p>
          <a:p>
            <a:pPr marL="0" indent="0">
              <a:buNone/>
            </a:pPr>
            <a:endParaRPr lang="en-US" b="1" dirty="0"/>
          </a:p>
          <a:p>
            <a:pPr marL="0" indent="0">
              <a:buNone/>
            </a:pPr>
            <a:r>
              <a:rPr lang="en-US" sz="2800" b="1" dirty="0" smtClean="0"/>
              <a:t>Intensive Training</a:t>
            </a:r>
          </a:p>
          <a:p>
            <a:pPr marL="0" indent="0">
              <a:buNone/>
            </a:pPr>
            <a:r>
              <a:rPr lang="en-US" dirty="0" smtClean="0"/>
              <a:t>Student specific training for staff directly responsible for implementing the student’s care plan.  </a:t>
            </a:r>
            <a:endParaRPr lang="en-US" dirty="0"/>
          </a:p>
        </p:txBody>
      </p:sp>
    </p:spTree>
    <p:extLst>
      <p:ext uri="{BB962C8B-B14F-4D97-AF65-F5344CB8AC3E}">
        <p14:creationId xmlns:p14="http://schemas.microsoft.com/office/powerpoint/2010/main" val="373143306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2067" y="2286000"/>
            <a:ext cx="7408333" cy="3840163"/>
          </a:xfrm>
        </p:spPr>
        <p:txBody>
          <a:bodyPr>
            <a:normAutofit fontScale="77500" lnSpcReduction="20000"/>
          </a:bodyPr>
          <a:lstStyle/>
          <a:p>
            <a:pPr marL="0" indent="0">
              <a:buNone/>
            </a:pPr>
            <a:r>
              <a:rPr lang="en-US" sz="2800" dirty="0" smtClean="0"/>
              <a:t>All Staff: </a:t>
            </a:r>
          </a:p>
          <a:p>
            <a:pPr lvl="1"/>
            <a:r>
              <a:rPr lang="en-US" sz="2600" dirty="0" smtClean="0"/>
              <a:t>BBP</a:t>
            </a:r>
          </a:p>
          <a:p>
            <a:pPr lvl="1"/>
            <a:r>
              <a:rPr lang="en-US" sz="2600" dirty="0" smtClean="0"/>
              <a:t>Asthma</a:t>
            </a:r>
          </a:p>
          <a:p>
            <a:pPr lvl="1"/>
            <a:r>
              <a:rPr lang="en-US" sz="2600" dirty="0" smtClean="0"/>
              <a:t>Anaphylaxis</a:t>
            </a:r>
          </a:p>
          <a:p>
            <a:pPr lvl="1"/>
            <a:r>
              <a:rPr lang="en-US" sz="2600" dirty="0" smtClean="0"/>
              <a:t>Diabetes</a:t>
            </a:r>
            <a:r>
              <a:rPr lang="en-US" sz="2800" dirty="0"/>
              <a:t> </a:t>
            </a:r>
            <a:endParaRPr lang="en-US" sz="2800" dirty="0" smtClean="0"/>
          </a:p>
          <a:p>
            <a:pPr lvl="1"/>
            <a:r>
              <a:rPr lang="en-US" sz="2800" dirty="0" smtClean="0"/>
              <a:t>Seizures</a:t>
            </a:r>
          </a:p>
          <a:p>
            <a:pPr marL="0" indent="0">
              <a:buNone/>
            </a:pPr>
            <a:endParaRPr lang="en-US" sz="3000" dirty="0" smtClean="0"/>
          </a:p>
          <a:p>
            <a:pPr marL="0" indent="0">
              <a:buNone/>
            </a:pPr>
            <a:r>
              <a:rPr lang="en-US" sz="3000" dirty="0" smtClean="0"/>
              <a:t>Appropriate Staff: </a:t>
            </a:r>
          </a:p>
          <a:p>
            <a:r>
              <a:rPr lang="en-US" sz="3000" dirty="0" smtClean="0"/>
              <a:t>Medications, Field Trips, Treatments, Concussions </a:t>
            </a:r>
          </a:p>
          <a:p>
            <a:endParaRPr lang="en-US" sz="2800" dirty="0"/>
          </a:p>
          <a:p>
            <a:pPr marL="0" indent="0">
              <a:buNone/>
            </a:pPr>
            <a:r>
              <a:rPr lang="en-US" i="1" dirty="0" smtClean="0">
                <a:hlinkClick r:id="rId3"/>
              </a:rPr>
              <a:t>Refer to: Washington </a:t>
            </a:r>
            <a:r>
              <a:rPr lang="en-US" i="1" dirty="0">
                <a:hlinkClick r:id="rId3"/>
              </a:rPr>
              <a:t>State School Staff Health Training Guide</a:t>
            </a:r>
            <a:endParaRPr lang="en-US" i="1" dirty="0"/>
          </a:p>
          <a:p>
            <a:pPr marL="0" indent="0">
              <a:buNone/>
            </a:pPr>
            <a:endParaRPr lang="en-US" dirty="0" smtClean="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smtClean="0"/>
          </a:p>
        </p:txBody>
      </p:sp>
      <p:sp>
        <p:nvSpPr>
          <p:cNvPr id="2" name="Title 1"/>
          <p:cNvSpPr>
            <a:spLocks noGrp="1"/>
          </p:cNvSpPr>
          <p:nvPr>
            <p:ph type="title"/>
          </p:nvPr>
        </p:nvSpPr>
        <p:spPr/>
        <p:txBody>
          <a:bodyPr>
            <a:normAutofit/>
          </a:bodyPr>
          <a:lstStyle/>
          <a:p>
            <a:r>
              <a:rPr lang="en-US" dirty="0" smtClean="0"/>
              <a:t>Staff Training Topics</a:t>
            </a:r>
            <a:endParaRPr lang="en-US" dirty="0"/>
          </a:p>
        </p:txBody>
      </p:sp>
    </p:spTree>
    <p:extLst>
      <p:ext uri="{BB962C8B-B14F-4D97-AF65-F5344CB8AC3E}">
        <p14:creationId xmlns:p14="http://schemas.microsoft.com/office/powerpoint/2010/main" val="195685946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smtClean="0"/>
              <a:t>School office staff—usually are primary health care givers and medication administration</a:t>
            </a:r>
          </a:p>
          <a:p>
            <a:r>
              <a:rPr lang="en-US" dirty="0" smtClean="0"/>
              <a:t>Teachers—consider how often they take students off campus, they may need med admin training</a:t>
            </a:r>
          </a:p>
          <a:p>
            <a:r>
              <a:rPr lang="en-US" dirty="0" smtClean="0"/>
              <a:t>Bus drivers—they are alone with students and the sole responsible adult for sometimes hours</a:t>
            </a:r>
          </a:p>
          <a:p>
            <a:r>
              <a:rPr lang="en-US" dirty="0" smtClean="0"/>
              <a:t>Coaches—the activities students are involved in make them at increased risk for asthma and anaphylaxis</a:t>
            </a:r>
          </a:p>
          <a:p>
            <a:r>
              <a:rPr lang="en-US" dirty="0" err="1" smtClean="0"/>
              <a:t>Paraeducators</a:t>
            </a:r>
            <a:r>
              <a:rPr lang="en-US" dirty="0" smtClean="0"/>
              <a:t> (Paras)—they assist students at recess when asthma or bee stings are more likely to occur, risk of blood exposure</a:t>
            </a:r>
          </a:p>
          <a:p>
            <a:endParaRPr lang="en-US" dirty="0"/>
          </a:p>
        </p:txBody>
      </p:sp>
      <p:sp>
        <p:nvSpPr>
          <p:cNvPr id="3" name="Title 2"/>
          <p:cNvSpPr>
            <a:spLocks noGrp="1"/>
          </p:cNvSpPr>
          <p:nvPr>
            <p:ph type="title"/>
          </p:nvPr>
        </p:nvSpPr>
        <p:spPr/>
        <p:txBody>
          <a:bodyPr>
            <a:normAutofit/>
          </a:bodyPr>
          <a:lstStyle/>
          <a:p>
            <a:r>
              <a:rPr lang="en-US" dirty="0" smtClean="0"/>
              <a:t>Who Needs What Training? </a:t>
            </a:r>
            <a:endParaRPr lang="en-US" dirty="0"/>
          </a:p>
        </p:txBody>
      </p:sp>
    </p:spTree>
    <p:extLst>
      <p:ext uri="{BB962C8B-B14F-4D97-AF65-F5344CB8AC3E}">
        <p14:creationId xmlns:p14="http://schemas.microsoft.com/office/powerpoint/2010/main" val="44632804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616027793"/>
              </p:ext>
            </p:extLst>
          </p:nvPr>
        </p:nvGraphicFramePr>
        <p:xfrm>
          <a:off x="304800" y="2819400"/>
          <a:ext cx="8381999" cy="3809999"/>
        </p:xfrm>
        <a:graphic>
          <a:graphicData uri="http://schemas.openxmlformats.org/drawingml/2006/table">
            <a:tbl>
              <a:tblPr firstRow="1" bandRow="1">
                <a:tableStyleId>{5C22544A-7EE6-4342-B048-85BDC9FD1C3A}</a:tableStyleId>
              </a:tblPr>
              <a:tblGrid>
                <a:gridCol w="2133600"/>
                <a:gridCol w="3810000"/>
                <a:gridCol w="2438399"/>
              </a:tblGrid>
              <a:tr h="427235">
                <a:tc>
                  <a:txBody>
                    <a:bodyPr/>
                    <a:lstStyle/>
                    <a:p>
                      <a:pPr algn="ctr"/>
                      <a:r>
                        <a:rPr lang="en-US" dirty="0" smtClean="0"/>
                        <a:t>Who</a:t>
                      </a:r>
                      <a:endParaRPr lang="en-US" dirty="0"/>
                    </a:p>
                  </a:txBody>
                  <a:tcPr/>
                </a:tc>
                <a:tc>
                  <a:txBody>
                    <a:bodyPr/>
                    <a:lstStyle/>
                    <a:p>
                      <a:pPr algn="ctr"/>
                      <a:r>
                        <a:rPr lang="en-US" dirty="0" smtClean="0"/>
                        <a:t>What</a:t>
                      </a:r>
                      <a:endParaRPr lang="en-US" dirty="0"/>
                    </a:p>
                  </a:txBody>
                  <a:tcPr/>
                </a:tc>
                <a:tc>
                  <a:txBody>
                    <a:bodyPr/>
                    <a:lstStyle/>
                    <a:p>
                      <a:pPr algn="ctr"/>
                      <a:r>
                        <a:rPr lang="en-US" dirty="0" smtClean="0"/>
                        <a:t>When</a:t>
                      </a:r>
                      <a:endParaRPr lang="en-US" dirty="0"/>
                    </a:p>
                  </a:txBody>
                  <a:tcPr/>
                </a:tc>
              </a:tr>
              <a:tr h="427235">
                <a:tc>
                  <a:txBody>
                    <a:bodyPr/>
                    <a:lstStyle/>
                    <a:p>
                      <a:r>
                        <a:rPr lang="en-US" dirty="0" smtClean="0"/>
                        <a:t>School</a:t>
                      </a:r>
                      <a:r>
                        <a:rPr lang="en-US" baseline="0" dirty="0" smtClean="0"/>
                        <a:t> Office</a:t>
                      </a:r>
                      <a:endParaRPr lang="en-US" dirty="0"/>
                    </a:p>
                  </a:txBody>
                  <a:tcPr/>
                </a:tc>
                <a:tc>
                  <a:txBody>
                    <a:bodyPr/>
                    <a:lstStyle/>
                    <a:p>
                      <a:r>
                        <a:rPr lang="en-US" dirty="0" smtClean="0"/>
                        <a:t>Meds, ECPs</a:t>
                      </a:r>
                      <a:endParaRPr lang="en-US" dirty="0"/>
                    </a:p>
                  </a:txBody>
                  <a:tcPr/>
                </a:tc>
                <a:tc>
                  <a:txBody>
                    <a:bodyPr/>
                    <a:lstStyle/>
                    <a:p>
                      <a:r>
                        <a:rPr lang="en-US" dirty="0" smtClean="0"/>
                        <a:t>Before School Starts</a:t>
                      </a:r>
                      <a:endParaRPr lang="en-US" dirty="0"/>
                    </a:p>
                  </a:txBody>
                  <a:tcPr/>
                </a:tc>
              </a:tr>
              <a:tr h="427235">
                <a:tc>
                  <a:txBody>
                    <a:bodyPr/>
                    <a:lstStyle/>
                    <a:p>
                      <a:r>
                        <a:rPr lang="en-US" dirty="0" smtClean="0"/>
                        <a:t>Teachers</a:t>
                      </a:r>
                      <a:endParaRPr lang="en-US" dirty="0"/>
                    </a:p>
                  </a:txBody>
                  <a:tcPr/>
                </a:tc>
                <a:tc>
                  <a:txBody>
                    <a:bodyPr/>
                    <a:lstStyle/>
                    <a:p>
                      <a:r>
                        <a:rPr lang="en-US" dirty="0" smtClean="0"/>
                        <a:t>Med Information Access, ECPs</a:t>
                      </a:r>
                      <a:endParaRPr lang="en-US" dirty="0"/>
                    </a:p>
                  </a:txBody>
                  <a:tcPr/>
                </a:tc>
                <a:tc>
                  <a:txBody>
                    <a:bodyPr/>
                    <a:lstStyle/>
                    <a:p>
                      <a:r>
                        <a:rPr lang="en-US" dirty="0" smtClean="0"/>
                        <a:t>Before School Starts</a:t>
                      </a:r>
                      <a:endParaRPr lang="en-US" dirty="0"/>
                    </a:p>
                  </a:txBody>
                  <a:tcPr/>
                </a:tc>
              </a:tr>
              <a:tr h="737419">
                <a:tc>
                  <a:txBody>
                    <a:bodyPr/>
                    <a:lstStyle/>
                    <a:p>
                      <a:r>
                        <a:rPr lang="en-US" dirty="0" smtClean="0"/>
                        <a:t>Bus Drivers</a:t>
                      </a:r>
                      <a:endParaRPr lang="en-US" dirty="0"/>
                    </a:p>
                  </a:txBody>
                  <a:tcPr/>
                </a:tc>
                <a:tc>
                  <a:txBody>
                    <a:bodyPr/>
                    <a:lstStyle/>
                    <a:p>
                      <a:r>
                        <a:rPr lang="en-US" dirty="0" smtClean="0"/>
                        <a:t>ECPs, </a:t>
                      </a:r>
                      <a:r>
                        <a:rPr lang="en-US" dirty="0" err="1" smtClean="0"/>
                        <a:t>EpiPens</a:t>
                      </a:r>
                      <a:r>
                        <a:rPr lang="en-US" dirty="0" smtClean="0"/>
                        <a:t>, Emergency Response</a:t>
                      </a:r>
                      <a:endParaRPr lang="en-US" dirty="0"/>
                    </a:p>
                  </a:txBody>
                  <a:tcPr/>
                </a:tc>
                <a:tc>
                  <a:txBody>
                    <a:bodyPr/>
                    <a:lstStyle/>
                    <a:p>
                      <a:r>
                        <a:rPr lang="en-US" dirty="0" smtClean="0"/>
                        <a:t>1</a:t>
                      </a:r>
                      <a:r>
                        <a:rPr lang="en-US" baseline="30000" dirty="0" smtClean="0"/>
                        <a:t>st</a:t>
                      </a:r>
                      <a:r>
                        <a:rPr lang="en-US" dirty="0" smtClean="0"/>
                        <a:t> 2 weeks</a:t>
                      </a:r>
                      <a:endParaRPr lang="en-US" dirty="0"/>
                    </a:p>
                  </a:txBody>
                  <a:tcPr/>
                </a:tc>
              </a:tr>
              <a:tr h="737419">
                <a:tc>
                  <a:txBody>
                    <a:bodyPr/>
                    <a:lstStyle/>
                    <a:p>
                      <a:r>
                        <a:rPr lang="en-US" dirty="0" smtClean="0"/>
                        <a:t>Coaches</a:t>
                      </a:r>
                      <a:endParaRPr lang="en-US" dirty="0"/>
                    </a:p>
                  </a:txBody>
                  <a:tcPr/>
                </a:tc>
                <a:tc>
                  <a:txBody>
                    <a:bodyPr/>
                    <a:lstStyle/>
                    <a:p>
                      <a:r>
                        <a:rPr lang="en-US" dirty="0" smtClean="0"/>
                        <a:t>Meds, </a:t>
                      </a:r>
                      <a:r>
                        <a:rPr lang="en-US" dirty="0" err="1" smtClean="0"/>
                        <a:t>EpiPens</a:t>
                      </a:r>
                      <a:r>
                        <a:rPr lang="en-US" dirty="0" smtClean="0"/>
                        <a:t>, Concussions, Things to Report to Nurse</a:t>
                      </a:r>
                      <a:endParaRPr lang="en-US" dirty="0"/>
                    </a:p>
                  </a:txBody>
                  <a:tcPr/>
                </a:tc>
                <a:tc>
                  <a:txBody>
                    <a:bodyPr/>
                    <a:lstStyle/>
                    <a:p>
                      <a:r>
                        <a:rPr lang="en-US" dirty="0" smtClean="0"/>
                        <a:t>3 X year</a:t>
                      </a:r>
                    </a:p>
                    <a:p>
                      <a:r>
                        <a:rPr lang="en-US" dirty="0" smtClean="0"/>
                        <a:t>Each season</a:t>
                      </a:r>
                      <a:endParaRPr lang="en-US" dirty="0"/>
                    </a:p>
                  </a:txBody>
                  <a:tcPr/>
                </a:tc>
              </a:tr>
              <a:tr h="1053456">
                <a:tc>
                  <a:txBody>
                    <a:bodyPr/>
                    <a:lstStyle/>
                    <a:p>
                      <a:r>
                        <a:rPr lang="en-US" dirty="0" smtClean="0"/>
                        <a:t>Paras,</a:t>
                      </a:r>
                      <a:r>
                        <a:rPr lang="en-US" baseline="0" dirty="0" smtClean="0"/>
                        <a:t> Custodians, Food Service</a:t>
                      </a:r>
                      <a:endParaRPr lang="en-US" dirty="0"/>
                    </a:p>
                  </a:txBody>
                  <a:tcPr/>
                </a:tc>
                <a:tc>
                  <a:txBody>
                    <a:bodyPr/>
                    <a:lstStyle/>
                    <a:p>
                      <a:r>
                        <a:rPr lang="en-US" dirty="0" smtClean="0"/>
                        <a:t>BBP, ECPs</a:t>
                      </a:r>
                      <a:endParaRPr lang="en-US" dirty="0"/>
                    </a:p>
                  </a:txBody>
                  <a:tcPr/>
                </a:tc>
                <a:tc>
                  <a:txBody>
                    <a:bodyPr/>
                    <a:lstStyle/>
                    <a:p>
                      <a:r>
                        <a:rPr lang="en-US" dirty="0" smtClean="0"/>
                        <a:t>Varies</a:t>
                      </a:r>
                      <a:endParaRPr lang="en-US" dirty="0"/>
                    </a:p>
                  </a:txBody>
                  <a:tcPr/>
                </a:tc>
              </a:tr>
            </a:tbl>
          </a:graphicData>
        </a:graphic>
      </p:graphicFrame>
      <p:sp>
        <p:nvSpPr>
          <p:cNvPr id="3" name="Title 2"/>
          <p:cNvSpPr>
            <a:spLocks noGrp="1"/>
          </p:cNvSpPr>
          <p:nvPr>
            <p:ph type="title"/>
          </p:nvPr>
        </p:nvSpPr>
        <p:spPr/>
        <p:txBody>
          <a:bodyPr/>
          <a:lstStyle/>
          <a:p>
            <a:r>
              <a:rPr lang="en-US" dirty="0" smtClean="0"/>
              <a:t>Planning </a:t>
            </a:r>
            <a:r>
              <a:rPr lang="en-US" dirty="0"/>
              <a:t>T</a:t>
            </a:r>
            <a:r>
              <a:rPr lang="en-US" dirty="0" smtClean="0"/>
              <a:t>rainings</a:t>
            </a:r>
            <a:endParaRPr lang="en-US" dirty="0"/>
          </a:p>
        </p:txBody>
      </p:sp>
    </p:spTree>
    <p:extLst>
      <p:ext uri="{BB962C8B-B14F-4D97-AF65-F5344CB8AC3E}">
        <p14:creationId xmlns:p14="http://schemas.microsoft.com/office/powerpoint/2010/main" val="192532339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675466"/>
            <a:ext cx="8458199" cy="3877733"/>
          </a:xfrm>
        </p:spPr>
        <p:txBody>
          <a:bodyPr>
            <a:normAutofit/>
          </a:bodyPr>
          <a:lstStyle/>
          <a:p>
            <a:r>
              <a:rPr lang="en-US" dirty="0" smtClean="0"/>
              <a:t>May partially meet district compliance for mandated staff training. Nurse should be available to answer questions.</a:t>
            </a:r>
          </a:p>
          <a:p>
            <a:endParaRPr lang="en-US" dirty="0"/>
          </a:p>
          <a:p>
            <a:r>
              <a:rPr lang="en-US" dirty="0" smtClean="0"/>
              <a:t>Must still be combined with in-person training for all IHPs, ECPs and delegated skills-related training.</a:t>
            </a:r>
          </a:p>
          <a:p>
            <a:endParaRPr lang="en-US" dirty="0"/>
          </a:p>
          <a:p>
            <a:r>
              <a:rPr lang="en-US" dirty="0" smtClean="0"/>
              <a:t>Record attendance on roster. </a:t>
            </a:r>
          </a:p>
          <a:p>
            <a:endParaRPr lang="en-US" dirty="0"/>
          </a:p>
        </p:txBody>
      </p:sp>
      <p:sp>
        <p:nvSpPr>
          <p:cNvPr id="3" name="Title 2"/>
          <p:cNvSpPr>
            <a:spLocks noGrp="1"/>
          </p:cNvSpPr>
          <p:nvPr>
            <p:ph type="title"/>
          </p:nvPr>
        </p:nvSpPr>
        <p:spPr/>
        <p:txBody>
          <a:bodyPr>
            <a:normAutofit/>
          </a:bodyPr>
          <a:lstStyle/>
          <a:p>
            <a:r>
              <a:rPr lang="en-US" dirty="0"/>
              <a:t>Online Staff </a:t>
            </a:r>
            <a:r>
              <a:rPr lang="en-US" dirty="0" smtClean="0"/>
              <a:t>Training: </a:t>
            </a:r>
            <a:r>
              <a:rPr lang="en-US" dirty="0" err="1" smtClean="0"/>
              <a:t>SafeSchools</a:t>
            </a:r>
            <a:endParaRPr lang="en-US" dirty="0"/>
          </a:p>
        </p:txBody>
      </p:sp>
    </p:spTree>
    <p:extLst>
      <p:ext uri="{BB962C8B-B14F-4D97-AF65-F5344CB8AC3E}">
        <p14:creationId xmlns:p14="http://schemas.microsoft.com/office/powerpoint/2010/main" val="355900669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Meet with Administrators early—June or August—and make a tentative plan, negotiating time and clarifying what on-line training staff will have had.</a:t>
            </a:r>
          </a:p>
          <a:p>
            <a:r>
              <a:rPr lang="en-US" dirty="0" smtClean="0"/>
              <a:t>Roster sheet</a:t>
            </a:r>
          </a:p>
          <a:p>
            <a:r>
              <a:rPr lang="en-US" dirty="0" smtClean="0"/>
              <a:t>Handouts and training supplies</a:t>
            </a:r>
          </a:p>
          <a:p>
            <a:r>
              <a:rPr lang="en-US" dirty="0" smtClean="0"/>
              <a:t>Decide if presentation equipment is needed</a:t>
            </a:r>
          </a:p>
          <a:p>
            <a:r>
              <a:rPr lang="en-US" dirty="0" smtClean="0"/>
              <a:t>Use adult learning principles</a:t>
            </a:r>
          </a:p>
          <a:p>
            <a:endParaRPr lang="en-US" dirty="0"/>
          </a:p>
        </p:txBody>
      </p:sp>
      <p:sp>
        <p:nvSpPr>
          <p:cNvPr id="3" name="Title 2"/>
          <p:cNvSpPr>
            <a:spLocks noGrp="1"/>
          </p:cNvSpPr>
          <p:nvPr>
            <p:ph type="title"/>
          </p:nvPr>
        </p:nvSpPr>
        <p:spPr/>
        <p:txBody>
          <a:bodyPr/>
          <a:lstStyle/>
          <a:p>
            <a:r>
              <a:rPr lang="en-US" dirty="0" smtClean="0"/>
              <a:t>Prep for Trainings</a:t>
            </a:r>
            <a:endParaRPr lang="en-US" dirty="0"/>
          </a:p>
        </p:txBody>
      </p:sp>
    </p:spTree>
    <p:extLst>
      <p:ext uri="{BB962C8B-B14F-4D97-AF65-F5344CB8AC3E}">
        <p14:creationId xmlns:p14="http://schemas.microsoft.com/office/powerpoint/2010/main" val="213478005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Meet with parent ASAP to determine level of care needed (PDA?, LHP orders); write plan.</a:t>
            </a:r>
          </a:p>
          <a:p>
            <a:r>
              <a:rPr lang="en-US" dirty="0" smtClean="0"/>
              <a:t>Student may not start school unless staff training is complete: unless nurse will provide all care.</a:t>
            </a:r>
          </a:p>
          <a:p>
            <a:r>
              <a:rPr lang="en-US" dirty="0" smtClean="0"/>
              <a:t>All staff in building to receive training on care plan.</a:t>
            </a:r>
          </a:p>
          <a:p>
            <a:r>
              <a:rPr lang="en-US" dirty="0" smtClean="0"/>
              <a:t>Small group will need intensive training - those who will be with student throughout the day.</a:t>
            </a:r>
          </a:p>
          <a:p>
            <a:r>
              <a:rPr lang="en-US" dirty="0" smtClean="0"/>
              <a:t>PDA bus drivers require glucagon administration training. </a:t>
            </a:r>
            <a:endParaRPr lang="en-US" dirty="0"/>
          </a:p>
        </p:txBody>
      </p:sp>
      <p:sp>
        <p:nvSpPr>
          <p:cNvPr id="3" name="Title 2"/>
          <p:cNvSpPr>
            <a:spLocks noGrp="1"/>
          </p:cNvSpPr>
          <p:nvPr>
            <p:ph type="title"/>
          </p:nvPr>
        </p:nvSpPr>
        <p:spPr/>
        <p:txBody>
          <a:bodyPr/>
          <a:lstStyle/>
          <a:p>
            <a:r>
              <a:rPr lang="en-US" dirty="0" smtClean="0"/>
              <a:t>Prep for Diabetic Training</a:t>
            </a:r>
            <a:endParaRPr lang="en-US" dirty="0"/>
          </a:p>
        </p:txBody>
      </p:sp>
    </p:spTree>
    <p:extLst>
      <p:ext uri="{BB962C8B-B14F-4D97-AF65-F5344CB8AC3E}">
        <p14:creationId xmlns:p14="http://schemas.microsoft.com/office/powerpoint/2010/main" val="291755250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5400" dirty="0" smtClean="0"/>
              <a:t>DELEGATION</a:t>
            </a:r>
            <a:endParaRPr lang="en-US" sz="5400" dirty="0"/>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38515013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a:spLocks noGrp="1"/>
          </p:cNvSpPr>
          <p:nvPr>
            <p:ph idx="1"/>
          </p:nvPr>
        </p:nvSpPr>
        <p:spPr>
          <a:xfrm>
            <a:off x="457200" y="2743200"/>
            <a:ext cx="8077199" cy="3535363"/>
          </a:xfrm>
        </p:spPr>
        <p:txBody>
          <a:bodyPr>
            <a:normAutofit fontScale="92500" lnSpcReduction="20000"/>
          </a:bodyPr>
          <a:lstStyle/>
          <a:p>
            <a:pPr marL="0" indent="0">
              <a:buNone/>
            </a:pPr>
            <a:r>
              <a:rPr lang="en-US" dirty="0" smtClean="0"/>
              <a:t>For students with a possible life threatening health condition, BEFORE attending school, there are 4 requirements: </a:t>
            </a:r>
          </a:p>
          <a:p>
            <a:pPr marL="0" indent="0">
              <a:buNone/>
            </a:pPr>
            <a:endParaRPr lang="en-US" sz="1200" dirty="0" smtClean="0"/>
          </a:p>
          <a:p>
            <a:pPr marL="457200" indent="-457200">
              <a:buFont typeface="+mj-lt"/>
              <a:buAutoNum type="arabicPeriod"/>
            </a:pPr>
            <a:r>
              <a:rPr lang="en-US" dirty="0" smtClean="0"/>
              <a:t>A medication or treatment order that has been signed by the LHP and the parent must be at the school. </a:t>
            </a:r>
          </a:p>
          <a:p>
            <a:pPr marL="457200" indent="-457200">
              <a:buFont typeface="+mj-lt"/>
              <a:buAutoNum type="arabicPeriod"/>
            </a:pPr>
            <a:r>
              <a:rPr lang="en-US" dirty="0" smtClean="0"/>
              <a:t>The medication or equipment identified in the order must be at the school.</a:t>
            </a:r>
          </a:p>
          <a:p>
            <a:pPr marL="457200" indent="-457200">
              <a:buFont typeface="+mj-lt"/>
              <a:buAutoNum type="arabicPeriod"/>
            </a:pPr>
            <a:r>
              <a:rPr lang="en-US" dirty="0"/>
              <a:t>A nursing plan </a:t>
            </a:r>
            <a:r>
              <a:rPr lang="en-US" dirty="0" smtClean="0"/>
              <a:t>must be in place,  </a:t>
            </a:r>
          </a:p>
          <a:p>
            <a:pPr marL="457200" indent="-457200">
              <a:buFont typeface="+mj-lt"/>
              <a:buAutoNum type="arabicPeriod"/>
            </a:pPr>
            <a:r>
              <a:rPr lang="en-US" dirty="0" smtClean="0"/>
              <a:t>School staff must be aware of the condition and how to respond.</a:t>
            </a:r>
          </a:p>
          <a:p>
            <a:pPr marL="0" indent="0">
              <a:buNone/>
            </a:pPr>
            <a:endParaRPr lang="en-US" sz="1800" dirty="0" smtClean="0"/>
          </a:p>
          <a:p>
            <a:pPr marL="0" indent="0">
              <a:buNone/>
            </a:pPr>
            <a:r>
              <a:rPr lang="en-US" sz="1800" dirty="0" smtClean="0"/>
              <a:t>Refer to RCW </a:t>
            </a:r>
            <a:r>
              <a:rPr lang="en-US" sz="1800" dirty="0"/>
              <a:t>28A.210.320 and WAC </a:t>
            </a:r>
            <a:r>
              <a:rPr lang="en-US" sz="1800" dirty="0" smtClean="0"/>
              <a:t>392-380-045</a:t>
            </a:r>
            <a:endParaRPr lang="en-US" sz="1800" dirty="0"/>
          </a:p>
          <a:p>
            <a:endParaRPr lang="en-US" dirty="0" smtClean="0"/>
          </a:p>
          <a:p>
            <a:pPr marL="0" indent="0">
              <a:buNone/>
            </a:pPr>
            <a:endParaRPr lang="en-US" dirty="0"/>
          </a:p>
        </p:txBody>
      </p:sp>
      <p:sp>
        <p:nvSpPr>
          <p:cNvPr id="3" name="Title 2"/>
          <p:cNvSpPr>
            <a:spLocks noGrp="1"/>
          </p:cNvSpPr>
          <p:nvPr>
            <p:ph type="title"/>
          </p:nvPr>
        </p:nvSpPr>
        <p:spPr/>
        <p:txBody>
          <a:bodyPr>
            <a:normAutofit fontScale="90000"/>
          </a:bodyPr>
          <a:lstStyle/>
          <a:p>
            <a:r>
              <a:rPr lang="en-US" dirty="0" smtClean="0"/>
              <a:t>Life-Threatening Health Conditions</a:t>
            </a:r>
            <a:endParaRPr lang="en-US" dirty="0"/>
          </a:p>
        </p:txBody>
      </p:sp>
    </p:spTree>
    <p:extLst>
      <p:ext uri="{BB962C8B-B14F-4D97-AF65-F5344CB8AC3E}">
        <p14:creationId xmlns:p14="http://schemas.microsoft.com/office/powerpoint/2010/main" val="49012000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14400" y="3124199"/>
            <a:ext cx="7366000" cy="3001963"/>
          </a:xfrm>
        </p:spPr>
        <p:txBody>
          <a:bodyPr>
            <a:normAutofit/>
          </a:bodyPr>
          <a:lstStyle/>
          <a:p>
            <a:pPr marL="0" indent="0">
              <a:buNone/>
            </a:pPr>
            <a:r>
              <a:rPr lang="en-US" sz="2800" i="1" dirty="0" smtClean="0"/>
              <a:t>Transferring a nursing task to another competent individual who would not normally be allowed to perform the task. </a:t>
            </a:r>
          </a:p>
          <a:p>
            <a:pPr marL="0" indent="0">
              <a:buNone/>
            </a:pPr>
            <a:endParaRPr lang="en-US" sz="2800" i="1" dirty="0"/>
          </a:p>
          <a:p>
            <a:pPr marL="0" indent="0" algn="r">
              <a:buNone/>
            </a:pPr>
            <a:r>
              <a:rPr lang="en-US" sz="1600" dirty="0" smtClean="0"/>
              <a:t>(NCQAC)</a:t>
            </a:r>
            <a:endParaRPr lang="en-US" sz="1600" dirty="0"/>
          </a:p>
        </p:txBody>
      </p:sp>
      <p:sp>
        <p:nvSpPr>
          <p:cNvPr id="3" name="Title 2"/>
          <p:cNvSpPr>
            <a:spLocks noGrp="1"/>
          </p:cNvSpPr>
          <p:nvPr>
            <p:ph type="title"/>
          </p:nvPr>
        </p:nvSpPr>
        <p:spPr/>
        <p:txBody>
          <a:bodyPr/>
          <a:lstStyle/>
          <a:p>
            <a:r>
              <a:rPr lang="en-US" dirty="0" smtClean="0"/>
              <a:t>Delegation Definition</a:t>
            </a:r>
            <a:endParaRPr lang="en-US" dirty="0"/>
          </a:p>
        </p:txBody>
      </p:sp>
    </p:spTree>
    <p:extLst>
      <p:ext uri="{BB962C8B-B14F-4D97-AF65-F5344CB8AC3E}">
        <p14:creationId xmlns:p14="http://schemas.microsoft.com/office/powerpoint/2010/main" val="184344138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23900" y="3124200"/>
            <a:ext cx="7696200" cy="3450696"/>
          </a:xfrm>
        </p:spPr>
        <p:txBody>
          <a:bodyPr>
            <a:normAutofit/>
          </a:bodyPr>
          <a:lstStyle/>
          <a:p>
            <a:pPr marL="0" indent="0">
              <a:buNone/>
            </a:pPr>
            <a:r>
              <a:rPr lang="en-US" sz="2800" dirty="0" smtClean="0"/>
              <a:t>School Nurse delegation holds the most risk for student health, district liability and the nurse’s professional practice is delegation of nursing care to unlicensed staff.</a:t>
            </a:r>
            <a:endParaRPr lang="en-US" sz="2800" dirty="0"/>
          </a:p>
        </p:txBody>
      </p:sp>
      <p:sp>
        <p:nvSpPr>
          <p:cNvPr id="4" name="Title 3"/>
          <p:cNvSpPr>
            <a:spLocks noGrp="1"/>
          </p:cNvSpPr>
          <p:nvPr>
            <p:ph type="title"/>
          </p:nvPr>
        </p:nvSpPr>
        <p:spPr/>
        <p:txBody>
          <a:bodyPr/>
          <a:lstStyle/>
          <a:p>
            <a:r>
              <a:rPr lang="en-US" dirty="0" smtClean="0"/>
              <a:t>Delegation in Schools</a:t>
            </a:r>
            <a:endParaRPr lang="en-US" dirty="0"/>
          </a:p>
        </p:txBody>
      </p:sp>
    </p:spTree>
    <p:extLst>
      <p:ext uri="{BB962C8B-B14F-4D97-AF65-F5344CB8AC3E}">
        <p14:creationId xmlns:p14="http://schemas.microsoft.com/office/powerpoint/2010/main" val="31078152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2971800"/>
            <a:ext cx="7848599" cy="3581400"/>
          </a:xfrm>
        </p:spPr>
        <p:txBody>
          <a:bodyPr>
            <a:normAutofit/>
          </a:bodyPr>
          <a:lstStyle/>
          <a:p>
            <a:pPr marL="0" indent="0">
              <a:buNone/>
            </a:pPr>
            <a:r>
              <a:rPr lang="en-US" sz="2800" i="1" dirty="0" smtClean="0"/>
              <a:t>An RN </a:t>
            </a:r>
            <a:r>
              <a:rPr lang="en-US" sz="2800" i="1" dirty="0"/>
              <a:t>may delegate </a:t>
            </a:r>
            <a:r>
              <a:rPr lang="en-US" sz="2800" i="1" dirty="0" smtClean="0"/>
              <a:t>nursing care tasks </a:t>
            </a:r>
            <a:r>
              <a:rPr lang="en-US" sz="2800" i="1" dirty="0"/>
              <a:t>to other individuals where the </a:t>
            </a:r>
            <a:r>
              <a:rPr lang="en-US" sz="2800" i="1" dirty="0" smtClean="0"/>
              <a:t>RN determines </a:t>
            </a:r>
            <a:r>
              <a:rPr lang="en-US" sz="2800" i="1" dirty="0"/>
              <a:t>that it is in the best interest of the </a:t>
            </a:r>
            <a:r>
              <a:rPr lang="en-US" sz="2800" i="1" dirty="0" smtClean="0"/>
              <a:t>patient.</a:t>
            </a:r>
            <a:endParaRPr lang="en-US" sz="2800" i="1" dirty="0"/>
          </a:p>
          <a:p>
            <a:pPr marL="0" indent="0">
              <a:buNone/>
            </a:pPr>
            <a:endParaRPr lang="en-US" dirty="0" smtClean="0"/>
          </a:p>
          <a:p>
            <a:endParaRPr lang="en-US" dirty="0"/>
          </a:p>
          <a:p>
            <a:pPr marL="0" indent="0">
              <a:buNone/>
            </a:pPr>
            <a:r>
              <a:rPr lang="en-US" dirty="0" smtClean="0"/>
              <a:t>Refer to: </a:t>
            </a:r>
            <a:r>
              <a:rPr lang="en-US" dirty="0">
                <a:hlinkClick r:id="rId3"/>
              </a:rPr>
              <a:t>RCW 18.79.260</a:t>
            </a:r>
            <a:r>
              <a:rPr lang="en-US" dirty="0"/>
              <a:t> </a:t>
            </a:r>
          </a:p>
          <a:p>
            <a:pPr marL="0" indent="0">
              <a:buNone/>
            </a:pPr>
            <a:endParaRPr lang="en-US" dirty="0"/>
          </a:p>
        </p:txBody>
      </p:sp>
      <p:sp>
        <p:nvSpPr>
          <p:cNvPr id="3" name="Title 2"/>
          <p:cNvSpPr>
            <a:spLocks noGrp="1"/>
          </p:cNvSpPr>
          <p:nvPr>
            <p:ph type="title"/>
          </p:nvPr>
        </p:nvSpPr>
        <p:spPr>
          <a:xfrm>
            <a:off x="457200" y="381000"/>
            <a:ext cx="8229600" cy="1219200"/>
          </a:xfrm>
        </p:spPr>
        <p:txBody>
          <a:bodyPr>
            <a:noAutofit/>
          </a:bodyPr>
          <a:lstStyle/>
          <a:p>
            <a:r>
              <a:rPr lang="en-US" sz="4800" dirty="0" smtClean="0"/>
              <a:t/>
            </a:r>
            <a:br>
              <a:rPr lang="en-US" sz="4800" dirty="0" smtClean="0"/>
            </a:br>
            <a:r>
              <a:rPr lang="en-US" sz="4800" dirty="0" smtClean="0"/>
              <a:t>Delegation of </a:t>
            </a:r>
            <a:r>
              <a:rPr lang="en-US" sz="4800" dirty="0"/>
              <a:t>Tasks </a:t>
            </a:r>
            <a:r>
              <a:rPr lang="en-US" sz="4800" dirty="0" smtClean="0"/>
              <a:t/>
            </a:r>
            <a:br>
              <a:rPr lang="en-US" sz="4800" dirty="0" smtClean="0"/>
            </a:br>
            <a:endParaRPr lang="en-US" sz="4800" dirty="0"/>
          </a:p>
        </p:txBody>
      </p:sp>
    </p:spTree>
    <p:extLst>
      <p:ext uri="{BB962C8B-B14F-4D97-AF65-F5344CB8AC3E}">
        <p14:creationId xmlns:p14="http://schemas.microsoft.com/office/powerpoint/2010/main" val="357793628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2067" y="2675467"/>
            <a:ext cx="7586133" cy="3420534"/>
          </a:xfrm>
        </p:spPr>
        <p:txBody>
          <a:bodyPr>
            <a:normAutofit/>
          </a:bodyPr>
          <a:lstStyle/>
          <a:p>
            <a:r>
              <a:rPr lang="en-US" dirty="0" smtClean="0"/>
              <a:t>The RN delegating the tasks retains the responsibility and accountability for the nursing care of the client. </a:t>
            </a:r>
          </a:p>
          <a:p>
            <a:endParaRPr lang="en-US" dirty="0" smtClean="0"/>
          </a:p>
          <a:p>
            <a:r>
              <a:rPr lang="en-US" dirty="0" smtClean="0"/>
              <a:t>The RN delegating the task supervises the performance of the unlicensed person. </a:t>
            </a:r>
          </a:p>
          <a:p>
            <a:endParaRPr lang="en-US" dirty="0" smtClean="0"/>
          </a:p>
          <a:p>
            <a:pPr marL="0" indent="0">
              <a:buNone/>
            </a:pPr>
            <a:endParaRPr lang="en-US" dirty="0" smtClean="0"/>
          </a:p>
          <a:p>
            <a:pPr marL="0" indent="0">
              <a:buNone/>
            </a:pPr>
            <a:r>
              <a:rPr lang="en-US" dirty="0" smtClean="0"/>
              <a:t>Refer to: </a:t>
            </a:r>
            <a:r>
              <a:rPr lang="en-US" dirty="0">
                <a:hlinkClick r:id="rId3"/>
              </a:rPr>
              <a:t>WAC 246-840-010 </a:t>
            </a:r>
            <a:endParaRPr lang="en-US" dirty="0"/>
          </a:p>
          <a:p>
            <a:endParaRPr lang="en-US" dirty="0"/>
          </a:p>
        </p:txBody>
      </p:sp>
      <p:sp>
        <p:nvSpPr>
          <p:cNvPr id="2" name="Title 1"/>
          <p:cNvSpPr>
            <a:spLocks noGrp="1"/>
          </p:cNvSpPr>
          <p:nvPr>
            <p:ph type="title"/>
          </p:nvPr>
        </p:nvSpPr>
        <p:spPr>
          <a:xfrm>
            <a:off x="457200" y="338328"/>
            <a:ext cx="8229600" cy="1338072"/>
          </a:xfrm>
        </p:spPr>
        <p:txBody>
          <a:bodyPr>
            <a:noAutofit/>
          </a:bodyPr>
          <a:lstStyle/>
          <a:p>
            <a:r>
              <a:rPr lang="en-US" sz="4800" dirty="0" smtClean="0"/>
              <a:t>Responsibility &amp; Supervision</a:t>
            </a:r>
            <a:endParaRPr lang="en-US" sz="4800" dirty="0"/>
          </a:p>
        </p:txBody>
      </p:sp>
    </p:spTree>
    <p:extLst>
      <p:ext uri="{BB962C8B-B14F-4D97-AF65-F5344CB8AC3E}">
        <p14:creationId xmlns:p14="http://schemas.microsoft.com/office/powerpoint/2010/main" val="153554995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67833" y="2971800"/>
            <a:ext cx="7408333" cy="2277533"/>
          </a:xfrm>
        </p:spPr>
        <p:txBody>
          <a:bodyPr/>
          <a:lstStyle/>
          <a:p>
            <a:r>
              <a:rPr lang="en-US" dirty="0" smtClean="0"/>
              <a:t>Volunteers</a:t>
            </a:r>
          </a:p>
          <a:p>
            <a:r>
              <a:rPr lang="en-US" dirty="0" smtClean="0"/>
              <a:t>Parents</a:t>
            </a:r>
          </a:p>
          <a:p>
            <a:r>
              <a:rPr lang="en-US" dirty="0" smtClean="0"/>
              <a:t>Non-School Employees</a:t>
            </a:r>
          </a:p>
          <a:p>
            <a:r>
              <a:rPr lang="en-US" dirty="0" smtClean="0"/>
              <a:t>Parent Designated Adults (PDAs)</a:t>
            </a:r>
          </a:p>
          <a:p>
            <a:r>
              <a:rPr lang="en-US" dirty="0" smtClean="0"/>
              <a:t>LPNs</a:t>
            </a:r>
            <a:endParaRPr lang="en-US" dirty="0"/>
          </a:p>
        </p:txBody>
      </p:sp>
      <p:sp>
        <p:nvSpPr>
          <p:cNvPr id="3" name="Title 2"/>
          <p:cNvSpPr>
            <a:spLocks noGrp="1"/>
          </p:cNvSpPr>
          <p:nvPr>
            <p:ph type="title"/>
          </p:nvPr>
        </p:nvSpPr>
        <p:spPr/>
        <p:txBody>
          <a:bodyPr/>
          <a:lstStyle/>
          <a:p>
            <a:r>
              <a:rPr lang="en-US" dirty="0" smtClean="0"/>
              <a:t>RNs May NOT Delegate To:</a:t>
            </a:r>
            <a:endParaRPr lang="en-US" dirty="0"/>
          </a:p>
        </p:txBody>
      </p:sp>
    </p:spTree>
    <p:extLst>
      <p:ext uri="{BB962C8B-B14F-4D97-AF65-F5344CB8AC3E}">
        <p14:creationId xmlns:p14="http://schemas.microsoft.com/office/powerpoint/2010/main" val="351425999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1" y="2362200"/>
            <a:ext cx="7590366" cy="3886200"/>
          </a:xfrm>
        </p:spPr>
        <p:txBody>
          <a:bodyPr>
            <a:normAutofit lnSpcReduction="10000"/>
          </a:bodyPr>
          <a:lstStyle/>
          <a:p>
            <a:r>
              <a:rPr lang="en-US" dirty="0" smtClean="0"/>
              <a:t>Licensed Practical Nurses</a:t>
            </a:r>
          </a:p>
          <a:p>
            <a:r>
              <a:rPr lang="en-US" dirty="0" smtClean="0"/>
              <a:t>Health </a:t>
            </a:r>
            <a:r>
              <a:rPr lang="en-US" dirty="0"/>
              <a:t>Room Assistants </a:t>
            </a:r>
            <a:endParaRPr lang="en-US" dirty="0" smtClean="0"/>
          </a:p>
          <a:p>
            <a:r>
              <a:rPr lang="en-US" dirty="0" smtClean="0"/>
              <a:t>School Administrators</a:t>
            </a:r>
          </a:p>
          <a:p>
            <a:r>
              <a:rPr lang="en-US" dirty="0" smtClean="0"/>
              <a:t>Teachers</a:t>
            </a:r>
          </a:p>
          <a:p>
            <a:r>
              <a:rPr lang="en-US" dirty="0" smtClean="0"/>
              <a:t>Office Staff</a:t>
            </a:r>
          </a:p>
          <a:p>
            <a:r>
              <a:rPr lang="en-US" dirty="0" smtClean="0"/>
              <a:t>Coaches</a:t>
            </a:r>
          </a:p>
          <a:p>
            <a:r>
              <a:rPr lang="en-US" dirty="0" smtClean="0"/>
              <a:t>Bus Drivers</a:t>
            </a:r>
          </a:p>
          <a:p>
            <a:r>
              <a:rPr lang="en-US" dirty="0" smtClean="0"/>
              <a:t>EMTs</a:t>
            </a:r>
          </a:p>
          <a:p>
            <a:r>
              <a:rPr lang="en-US" dirty="0" smtClean="0"/>
              <a:t>PAs</a:t>
            </a:r>
          </a:p>
          <a:p>
            <a:endParaRPr lang="en-US" dirty="0"/>
          </a:p>
        </p:txBody>
      </p:sp>
      <p:sp>
        <p:nvSpPr>
          <p:cNvPr id="3" name="Title 2"/>
          <p:cNvSpPr>
            <a:spLocks noGrp="1"/>
          </p:cNvSpPr>
          <p:nvPr>
            <p:ph type="title"/>
          </p:nvPr>
        </p:nvSpPr>
        <p:spPr/>
        <p:txBody>
          <a:bodyPr>
            <a:normAutofit/>
          </a:bodyPr>
          <a:lstStyle/>
          <a:p>
            <a:r>
              <a:rPr lang="en-US" dirty="0" smtClean="0"/>
              <a:t>Who May </a:t>
            </a:r>
            <a:r>
              <a:rPr lang="en-US" u="sng" dirty="0" smtClean="0"/>
              <a:t>NOT</a:t>
            </a:r>
            <a:r>
              <a:rPr lang="en-US" dirty="0" smtClean="0"/>
              <a:t> Delegate?</a:t>
            </a:r>
            <a:endParaRPr lang="en-US" dirty="0"/>
          </a:p>
        </p:txBody>
      </p:sp>
    </p:spTree>
    <p:extLst>
      <p:ext uri="{BB962C8B-B14F-4D97-AF65-F5344CB8AC3E}">
        <p14:creationId xmlns:p14="http://schemas.microsoft.com/office/powerpoint/2010/main" val="130645090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1" y="2209800"/>
            <a:ext cx="8305799" cy="3886200"/>
          </a:xfrm>
        </p:spPr>
        <p:txBody>
          <a:bodyPr>
            <a:normAutofit fontScale="92500"/>
          </a:bodyPr>
          <a:lstStyle/>
          <a:p>
            <a:pPr marL="0" indent="0">
              <a:buNone/>
            </a:pPr>
            <a:r>
              <a:rPr lang="en-US" dirty="0" smtClean="0"/>
              <a:t>The RN:</a:t>
            </a:r>
          </a:p>
          <a:p>
            <a:pPr marL="0" indent="0">
              <a:buNone/>
            </a:pPr>
            <a:endParaRPr lang="en-US" dirty="0" smtClean="0"/>
          </a:p>
          <a:p>
            <a:pPr marL="0" indent="0">
              <a:buNone/>
            </a:pPr>
            <a:r>
              <a:rPr lang="en-US" dirty="0" smtClean="0"/>
              <a:t>• Takes </a:t>
            </a:r>
            <a:r>
              <a:rPr lang="en-US" dirty="0"/>
              <a:t>responsibility and is accountable for providing nursing </a:t>
            </a:r>
            <a:r>
              <a:rPr lang="en-US" dirty="0" smtClean="0"/>
              <a:t>care</a:t>
            </a:r>
          </a:p>
          <a:p>
            <a:pPr marL="0" indent="0">
              <a:buNone/>
            </a:pPr>
            <a:endParaRPr lang="en-US" sz="1100" dirty="0" smtClean="0"/>
          </a:p>
          <a:p>
            <a:pPr marL="0" indent="0">
              <a:buNone/>
            </a:pPr>
            <a:r>
              <a:rPr lang="en-US" dirty="0" smtClean="0"/>
              <a:t>• </a:t>
            </a:r>
            <a:r>
              <a:rPr lang="en-US" dirty="0"/>
              <a:t>Directs the care and determines whether delegation is </a:t>
            </a:r>
            <a:r>
              <a:rPr lang="en-US" dirty="0" smtClean="0"/>
              <a:t>appropriate</a:t>
            </a:r>
          </a:p>
          <a:p>
            <a:pPr marL="0" indent="0">
              <a:buNone/>
            </a:pPr>
            <a:endParaRPr lang="en-US" sz="1100" dirty="0" smtClean="0"/>
          </a:p>
          <a:p>
            <a:pPr marL="0" indent="0">
              <a:buNone/>
            </a:pPr>
            <a:r>
              <a:rPr lang="en-US" dirty="0" smtClean="0"/>
              <a:t> • </a:t>
            </a:r>
            <a:r>
              <a:rPr lang="en-US" dirty="0"/>
              <a:t>Delegates specific tasks but not the nursing </a:t>
            </a:r>
            <a:r>
              <a:rPr lang="en-US" dirty="0" smtClean="0"/>
              <a:t>process </a:t>
            </a:r>
          </a:p>
          <a:p>
            <a:pPr marL="0" indent="0">
              <a:buNone/>
            </a:pPr>
            <a:endParaRPr lang="en-US" sz="1100" dirty="0" smtClean="0"/>
          </a:p>
          <a:p>
            <a:pPr marL="0" indent="0">
              <a:buNone/>
              <a:tabLst>
                <a:tab pos="231775" algn="l"/>
              </a:tabLst>
            </a:pPr>
            <a:r>
              <a:rPr lang="en-US" dirty="0"/>
              <a:t>• Should be involved in establishing systems to assess, monitor, </a:t>
            </a:r>
            <a:r>
              <a:rPr lang="en-US" dirty="0" smtClean="0"/>
              <a:t>	verify</a:t>
            </a:r>
            <a:r>
              <a:rPr lang="en-US" dirty="0"/>
              <a:t>, and communicate ongoing competency requirements in </a:t>
            </a:r>
            <a:r>
              <a:rPr lang="en-US" dirty="0" smtClean="0"/>
              <a:t>	areas </a:t>
            </a:r>
            <a:r>
              <a:rPr lang="en-US" dirty="0"/>
              <a:t>related to delegation</a:t>
            </a:r>
          </a:p>
        </p:txBody>
      </p:sp>
      <p:sp>
        <p:nvSpPr>
          <p:cNvPr id="3" name="Title 2"/>
          <p:cNvSpPr>
            <a:spLocks noGrp="1"/>
          </p:cNvSpPr>
          <p:nvPr>
            <p:ph type="title"/>
          </p:nvPr>
        </p:nvSpPr>
        <p:spPr/>
        <p:txBody>
          <a:bodyPr/>
          <a:lstStyle/>
          <a:p>
            <a:r>
              <a:rPr lang="en-US" dirty="0"/>
              <a:t>Principles of Delegation</a:t>
            </a:r>
          </a:p>
        </p:txBody>
      </p:sp>
    </p:spTree>
    <p:extLst>
      <p:ext uri="{BB962C8B-B14F-4D97-AF65-F5344CB8AC3E}">
        <p14:creationId xmlns:p14="http://schemas.microsoft.com/office/powerpoint/2010/main" val="131367199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67833" y="2362200"/>
            <a:ext cx="7408333" cy="3992563"/>
          </a:xfrm>
        </p:spPr>
        <p:txBody>
          <a:bodyPr>
            <a:normAutofit fontScale="92500"/>
          </a:bodyPr>
          <a:lstStyle/>
          <a:p>
            <a:pPr marL="0" indent="0">
              <a:buNone/>
            </a:pPr>
            <a:r>
              <a:rPr lang="en-US" dirty="0" smtClean="0"/>
              <a:t>The RN:</a:t>
            </a:r>
          </a:p>
          <a:p>
            <a:r>
              <a:rPr lang="en-US" dirty="0" smtClean="0"/>
              <a:t>Uses </a:t>
            </a:r>
            <a:r>
              <a:rPr lang="en-US" dirty="0"/>
              <a:t>nursing judgment concerning a student’s condition, the competence of the UAP, and the degree of supervision required prior to </a:t>
            </a:r>
            <a:r>
              <a:rPr lang="en-US" dirty="0" smtClean="0"/>
              <a:t>delegation. </a:t>
            </a:r>
          </a:p>
          <a:p>
            <a:endParaRPr lang="en-US" sz="1000" dirty="0" smtClean="0"/>
          </a:p>
          <a:p>
            <a:r>
              <a:rPr lang="en-US" dirty="0" smtClean="0"/>
              <a:t>The </a:t>
            </a:r>
            <a:r>
              <a:rPr lang="en-US" dirty="0"/>
              <a:t>RN delegating the task supervises the performance of the unlicensed person. </a:t>
            </a:r>
            <a:endParaRPr lang="en-US" dirty="0" smtClean="0"/>
          </a:p>
          <a:p>
            <a:endParaRPr lang="en-US" sz="900" dirty="0"/>
          </a:p>
          <a:p>
            <a:r>
              <a:rPr lang="en-US" dirty="0" smtClean="0"/>
              <a:t>Delegates </a:t>
            </a:r>
            <a:r>
              <a:rPr lang="en-US" dirty="0"/>
              <a:t>only those tasks where the UAP has the knowledge, skill, and ability to perform the task safely (considering training, cultural competence, experience, regulations, and institutional policies and procedures</a:t>
            </a:r>
            <a:r>
              <a:rPr lang="en-US" dirty="0" smtClean="0"/>
              <a:t>).</a:t>
            </a:r>
            <a:endParaRPr lang="en-US" dirty="0"/>
          </a:p>
        </p:txBody>
      </p:sp>
      <p:sp>
        <p:nvSpPr>
          <p:cNvPr id="3" name="Title 2"/>
          <p:cNvSpPr>
            <a:spLocks noGrp="1"/>
          </p:cNvSpPr>
          <p:nvPr>
            <p:ph type="title"/>
          </p:nvPr>
        </p:nvSpPr>
        <p:spPr/>
        <p:txBody>
          <a:bodyPr/>
          <a:lstStyle/>
          <a:p>
            <a:r>
              <a:rPr lang="en-US" dirty="0"/>
              <a:t>Principles of Delegation</a:t>
            </a:r>
          </a:p>
        </p:txBody>
      </p:sp>
    </p:spTree>
    <p:extLst>
      <p:ext uri="{BB962C8B-B14F-4D97-AF65-F5344CB8AC3E}">
        <p14:creationId xmlns:p14="http://schemas.microsoft.com/office/powerpoint/2010/main" val="365437072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67833" y="2438400"/>
            <a:ext cx="7408333" cy="3962400"/>
          </a:xfrm>
        </p:spPr>
        <p:txBody>
          <a:bodyPr>
            <a:normAutofit/>
          </a:bodyPr>
          <a:lstStyle/>
          <a:p>
            <a:pPr marL="0" indent="0">
              <a:buNone/>
            </a:pPr>
            <a:r>
              <a:rPr lang="en-US" dirty="0" smtClean="0"/>
              <a:t>The RN:</a:t>
            </a:r>
          </a:p>
          <a:p>
            <a:pPr marL="0" indent="0">
              <a:buNone/>
            </a:pPr>
            <a:endParaRPr lang="en-US" sz="1000" dirty="0" smtClean="0"/>
          </a:p>
          <a:p>
            <a:pPr marL="0" indent="0">
              <a:buNone/>
            </a:pPr>
            <a:r>
              <a:rPr lang="en-US" dirty="0" smtClean="0"/>
              <a:t>• </a:t>
            </a:r>
            <a:r>
              <a:rPr lang="en-US" dirty="0"/>
              <a:t>Communicates and verifies comprehension and acceptance of delegation and responsibility (consider a letter of intent to accept delegation based on law and school policy in instances where the task is not previously recognized in law</a:t>
            </a:r>
            <a:r>
              <a:rPr lang="en-US" dirty="0" smtClean="0"/>
              <a:t>). </a:t>
            </a:r>
          </a:p>
          <a:p>
            <a:pPr marL="0" indent="0">
              <a:buNone/>
            </a:pPr>
            <a:endParaRPr lang="en-US" sz="1000" dirty="0" smtClean="0"/>
          </a:p>
          <a:p>
            <a:pPr marL="0" indent="0">
              <a:buNone/>
            </a:pPr>
            <a:r>
              <a:rPr lang="en-US" dirty="0" smtClean="0"/>
              <a:t>• </a:t>
            </a:r>
            <a:r>
              <a:rPr lang="en-US" dirty="0"/>
              <a:t>Provides opportunities for the UAP to ask questions and clarify </a:t>
            </a:r>
            <a:r>
              <a:rPr lang="en-US" dirty="0" smtClean="0"/>
              <a:t>expectations.</a:t>
            </a:r>
            <a:endParaRPr lang="en-US" dirty="0"/>
          </a:p>
        </p:txBody>
      </p:sp>
      <p:sp>
        <p:nvSpPr>
          <p:cNvPr id="3" name="Title 2"/>
          <p:cNvSpPr>
            <a:spLocks noGrp="1"/>
          </p:cNvSpPr>
          <p:nvPr>
            <p:ph type="title"/>
          </p:nvPr>
        </p:nvSpPr>
        <p:spPr/>
        <p:txBody>
          <a:bodyPr/>
          <a:lstStyle/>
          <a:p>
            <a:r>
              <a:rPr lang="en-US" dirty="0"/>
              <a:t>Principles of Delegation</a:t>
            </a:r>
          </a:p>
        </p:txBody>
      </p:sp>
    </p:spTree>
    <p:extLst>
      <p:ext uri="{BB962C8B-B14F-4D97-AF65-F5344CB8AC3E}">
        <p14:creationId xmlns:p14="http://schemas.microsoft.com/office/powerpoint/2010/main" val="150789531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marL="0" indent="0">
              <a:buNone/>
            </a:pPr>
            <a:r>
              <a:rPr lang="en-US" dirty="0" smtClean="0"/>
              <a:t>The RN uses </a:t>
            </a:r>
            <a:r>
              <a:rPr lang="en-US" dirty="0"/>
              <a:t>critical thinking and professional judgment when following the Five Rights of </a:t>
            </a:r>
            <a:r>
              <a:rPr lang="en-US" dirty="0" smtClean="0"/>
              <a:t>Delegation: </a:t>
            </a:r>
          </a:p>
          <a:p>
            <a:pPr marL="0" indent="0">
              <a:buNone/>
            </a:pPr>
            <a:endParaRPr lang="en-US" sz="1000" dirty="0" smtClean="0"/>
          </a:p>
          <a:p>
            <a:r>
              <a:rPr lang="en-US" dirty="0" smtClean="0"/>
              <a:t>Right task</a:t>
            </a:r>
          </a:p>
          <a:p>
            <a:r>
              <a:rPr lang="en-US" dirty="0" smtClean="0"/>
              <a:t>Right </a:t>
            </a:r>
            <a:r>
              <a:rPr lang="en-US" dirty="0"/>
              <a:t>circumstances </a:t>
            </a:r>
            <a:endParaRPr lang="en-US" dirty="0" smtClean="0"/>
          </a:p>
          <a:p>
            <a:r>
              <a:rPr lang="en-US" dirty="0" smtClean="0"/>
              <a:t>Right </a:t>
            </a:r>
            <a:r>
              <a:rPr lang="en-US" dirty="0"/>
              <a:t>person </a:t>
            </a:r>
            <a:endParaRPr lang="en-US" dirty="0" smtClean="0"/>
          </a:p>
          <a:p>
            <a:r>
              <a:rPr lang="en-US" dirty="0" smtClean="0"/>
              <a:t>Right directions and communication </a:t>
            </a:r>
          </a:p>
          <a:p>
            <a:r>
              <a:rPr lang="en-US" dirty="0" smtClean="0"/>
              <a:t>Right </a:t>
            </a:r>
            <a:r>
              <a:rPr lang="en-US" dirty="0"/>
              <a:t>supervision and </a:t>
            </a:r>
            <a:r>
              <a:rPr lang="en-US" dirty="0" smtClean="0"/>
              <a:t>evaluation </a:t>
            </a:r>
          </a:p>
          <a:p>
            <a:endParaRPr lang="en-US" dirty="0"/>
          </a:p>
          <a:p>
            <a:pPr marL="0" indent="0">
              <a:buNone/>
            </a:pPr>
            <a:r>
              <a:rPr lang="en-US" dirty="0" smtClean="0"/>
              <a:t>Refer to NCSBN (1995)</a:t>
            </a:r>
            <a:endParaRPr lang="en-US" dirty="0"/>
          </a:p>
        </p:txBody>
      </p:sp>
      <p:sp>
        <p:nvSpPr>
          <p:cNvPr id="3" name="Title 2"/>
          <p:cNvSpPr>
            <a:spLocks noGrp="1"/>
          </p:cNvSpPr>
          <p:nvPr>
            <p:ph type="title"/>
          </p:nvPr>
        </p:nvSpPr>
        <p:spPr/>
        <p:txBody>
          <a:bodyPr/>
          <a:lstStyle/>
          <a:p>
            <a:r>
              <a:rPr lang="en-US" dirty="0"/>
              <a:t>Principles of Delegation</a:t>
            </a:r>
          </a:p>
        </p:txBody>
      </p:sp>
    </p:spTree>
    <p:extLst>
      <p:ext uri="{BB962C8B-B14F-4D97-AF65-F5344CB8AC3E}">
        <p14:creationId xmlns:p14="http://schemas.microsoft.com/office/powerpoint/2010/main" val="26385508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362200"/>
            <a:ext cx="7408333" cy="3962400"/>
          </a:xfrm>
        </p:spPr>
        <p:txBody>
          <a:bodyPr/>
          <a:lstStyle/>
          <a:p>
            <a:pPr marL="0" indent="0">
              <a:buNone/>
            </a:pPr>
            <a:r>
              <a:rPr lang="en-US" dirty="0" smtClean="0"/>
              <a:t>Reminders:</a:t>
            </a:r>
          </a:p>
          <a:p>
            <a:r>
              <a:rPr lang="en-US" dirty="0" smtClean="0"/>
              <a:t>It is imperative that the RN communicate with the school administrator if it is unsafe for a student to be at school when orders, medication, supplies, care plan and necessary training are not in place.</a:t>
            </a:r>
          </a:p>
          <a:p>
            <a:pPr marL="0" indent="0">
              <a:buNone/>
            </a:pPr>
            <a:r>
              <a:rPr lang="en-US" dirty="0" smtClean="0"/>
              <a:t>  </a:t>
            </a:r>
          </a:p>
          <a:p>
            <a:r>
              <a:rPr lang="en-US" dirty="0" smtClean="0"/>
              <a:t>The chief administrator of each public school is responsible for exclusion.</a:t>
            </a:r>
            <a:endParaRPr lang="en-US" dirty="0"/>
          </a:p>
        </p:txBody>
      </p:sp>
      <p:sp>
        <p:nvSpPr>
          <p:cNvPr id="3" name="Title 2"/>
          <p:cNvSpPr>
            <a:spLocks noGrp="1"/>
          </p:cNvSpPr>
          <p:nvPr>
            <p:ph type="title"/>
          </p:nvPr>
        </p:nvSpPr>
        <p:spPr/>
        <p:txBody>
          <a:bodyPr>
            <a:normAutofit fontScale="90000"/>
          </a:bodyPr>
          <a:lstStyle/>
          <a:p>
            <a:r>
              <a:rPr lang="en-US" dirty="0" smtClean="0"/>
              <a:t>Life-Threatening Health Conditions</a:t>
            </a:r>
            <a:endParaRPr lang="en-US" dirty="0"/>
          </a:p>
        </p:txBody>
      </p:sp>
    </p:spTree>
    <p:extLst>
      <p:ext uri="{BB962C8B-B14F-4D97-AF65-F5344CB8AC3E}">
        <p14:creationId xmlns:p14="http://schemas.microsoft.com/office/powerpoint/2010/main" val="196310053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i="1" dirty="0" smtClean="0"/>
              <a:t>School Registered Nurse Delegation Decision Tree</a:t>
            </a:r>
          </a:p>
          <a:p>
            <a:endParaRPr lang="en-US" i="1" dirty="0" smtClean="0"/>
          </a:p>
          <a:p>
            <a:r>
              <a:rPr lang="en-US" i="1" dirty="0" smtClean="0"/>
              <a:t>Scope of Practice Decision Tree</a:t>
            </a:r>
          </a:p>
          <a:p>
            <a:endParaRPr lang="en-US" i="1" dirty="0" smtClean="0"/>
          </a:p>
          <a:p>
            <a:r>
              <a:rPr lang="en-US" i="1" dirty="0" smtClean="0"/>
              <a:t>Recommended Staffing for School </a:t>
            </a:r>
            <a:r>
              <a:rPr lang="en-US" i="1" dirty="0"/>
              <a:t>H</a:t>
            </a:r>
            <a:r>
              <a:rPr lang="en-US" i="1" dirty="0" smtClean="0"/>
              <a:t>ealth </a:t>
            </a:r>
            <a:r>
              <a:rPr lang="en-US" i="1" dirty="0"/>
              <a:t>S</a:t>
            </a:r>
            <a:r>
              <a:rPr lang="en-US" i="1" dirty="0" smtClean="0"/>
              <a:t>ervices </a:t>
            </a:r>
            <a:r>
              <a:rPr lang="en-US" i="1" dirty="0"/>
              <a:t>D</a:t>
            </a:r>
            <a:r>
              <a:rPr lang="en-US" i="1" dirty="0" smtClean="0"/>
              <a:t>ecision Matrix </a:t>
            </a:r>
            <a:endParaRPr lang="en-US" i="1" dirty="0"/>
          </a:p>
        </p:txBody>
      </p:sp>
      <p:sp>
        <p:nvSpPr>
          <p:cNvPr id="3" name="Title 2"/>
          <p:cNvSpPr>
            <a:spLocks noGrp="1"/>
          </p:cNvSpPr>
          <p:nvPr>
            <p:ph type="title"/>
          </p:nvPr>
        </p:nvSpPr>
        <p:spPr/>
        <p:txBody>
          <a:bodyPr/>
          <a:lstStyle/>
          <a:p>
            <a:r>
              <a:rPr lang="en-US" dirty="0" smtClean="0"/>
              <a:t>Process of Delegation Tools</a:t>
            </a:r>
            <a:endParaRPr lang="en-US" dirty="0"/>
          </a:p>
        </p:txBody>
      </p:sp>
    </p:spTree>
    <p:extLst>
      <p:ext uri="{BB962C8B-B14F-4D97-AF65-F5344CB8AC3E}">
        <p14:creationId xmlns:p14="http://schemas.microsoft.com/office/powerpoint/2010/main" val="207315207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2743200"/>
            <a:ext cx="7670800" cy="3450696"/>
          </a:xfrm>
        </p:spPr>
        <p:txBody>
          <a:bodyPr>
            <a:normAutofit fontScale="92500"/>
          </a:bodyPr>
          <a:lstStyle/>
          <a:p>
            <a:r>
              <a:rPr lang="en-US" dirty="0" smtClean="0"/>
              <a:t>Assess student needs</a:t>
            </a:r>
          </a:p>
          <a:p>
            <a:r>
              <a:rPr lang="en-US" dirty="0" smtClean="0"/>
              <a:t>Delegation Decision Tree (is delegation appropriate?)</a:t>
            </a:r>
          </a:p>
          <a:p>
            <a:r>
              <a:rPr lang="en-US" dirty="0" smtClean="0"/>
              <a:t>RN has knowledge and experience to delegate the task</a:t>
            </a:r>
          </a:p>
          <a:p>
            <a:r>
              <a:rPr lang="en-US" dirty="0" smtClean="0"/>
              <a:t>Willing, competent , and available UAP </a:t>
            </a:r>
          </a:p>
          <a:p>
            <a:r>
              <a:rPr lang="en-US" dirty="0" smtClean="0"/>
              <a:t>Develop a training plan</a:t>
            </a:r>
          </a:p>
          <a:p>
            <a:r>
              <a:rPr lang="en-US" dirty="0" smtClean="0"/>
              <a:t>Train, including demonstration and return demonstration </a:t>
            </a:r>
          </a:p>
          <a:p>
            <a:r>
              <a:rPr lang="en-US" dirty="0" smtClean="0"/>
              <a:t>Delegate task to UAP</a:t>
            </a:r>
          </a:p>
          <a:p>
            <a:r>
              <a:rPr lang="en-US" dirty="0" smtClean="0"/>
              <a:t>Supervise and evaluate UAP on a regular basis</a:t>
            </a:r>
          </a:p>
          <a:p>
            <a:pPr marL="457200" indent="-457200">
              <a:buAutoNum type="arabicPeriod"/>
            </a:pPr>
            <a:endParaRPr lang="en-US" dirty="0"/>
          </a:p>
        </p:txBody>
      </p:sp>
      <p:sp>
        <p:nvSpPr>
          <p:cNvPr id="3" name="Title 2"/>
          <p:cNvSpPr>
            <a:spLocks noGrp="1"/>
          </p:cNvSpPr>
          <p:nvPr>
            <p:ph type="title"/>
          </p:nvPr>
        </p:nvSpPr>
        <p:spPr/>
        <p:txBody>
          <a:bodyPr/>
          <a:lstStyle/>
          <a:p>
            <a:r>
              <a:rPr lang="en-US" dirty="0" smtClean="0"/>
              <a:t>Process of Delegation Actions</a:t>
            </a:r>
            <a:endParaRPr lang="en-US" dirty="0"/>
          </a:p>
        </p:txBody>
      </p:sp>
    </p:spTree>
    <p:extLst>
      <p:ext uri="{BB962C8B-B14F-4D97-AF65-F5344CB8AC3E}">
        <p14:creationId xmlns:p14="http://schemas.microsoft.com/office/powerpoint/2010/main" val="249343255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dirty="0"/>
              <a:t>The </a:t>
            </a:r>
            <a:r>
              <a:rPr lang="en-US" dirty="0" smtClean="0"/>
              <a:t>delegating RN should </a:t>
            </a:r>
            <a:r>
              <a:rPr lang="en-US" dirty="0"/>
              <a:t>document the delegation process </a:t>
            </a:r>
            <a:r>
              <a:rPr lang="en-US" dirty="0" smtClean="0"/>
              <a:t>using </a:t>
            </a:r>
            <a:r>
              <a:rPr lang="en-US" dirty="0"/>
              <a:t>the fundamental principles of nursing documentation:</a:t>
            </a:r>
          </a:p>
          <a:p>
            <a:r>
              <a:rPr lang="en-US" dirty="0" smtClean="0"/>
              <a:t>Document </a:t>
            </a:r>
            <a:r>
              <a:rPr lang="en-US" dirty="0"/>
              <a:t>specific steps for the delegated task </a:t>
            </a:r>
          </a:p>
          <a:p>
            <a:r>
              <a:rPr lang="en-US" dirty="0" smtClean="0"/>
              <a:t>Consider </a:t>
            </a:r>
            <a:r>
              <a:rPr lang="en-US" dirty="0"/>
              <a:t>using a system where the RN and UAP initial each step in the document </a:t>
            </a:r>
            <a:r>
              <a:rPr lang="en-US" dirty="0" smtClean="0"/>
              <a:t>for delegated task</a:t>
            </a:r>
          </a:p>
          <a:p>
            <a:r>
              <a:rPr lang="en-US" dirty="0" smtClean="0"/>
              <a:t>Include </a:t>
            </a:r>
            <a:r>
              <a:rPr lang="en-US" dirty="0"/>
              <a:t>date(s), </a:t>
            </a:r>
            <a:r>
              <a:rPr lang="en-US" dirty="0" smtClean="0"/>
              <a:t>training, and </a:t>
            </a:r>
            <a:r>
              <a:rPr lang="en-US" dirty="0"/>
              <a:t>competency assessment </a:t>
            </a:r>
            <a:r>
              <a:rPr lang="en-US" dirty="0" smtClean="0"/>
              <a:t>with RN </a:t>
            </a:r>
            <a:r>
              <a:rPr lang="en-US" dirty="0"/>
              <a:t>and UAP signatures </a:t>
            </a:r>
          </a:p>
          <a:p>
            <a:endParaRPr lang="en-US" dirty="0"/>
          </a:p>
        </p:txBody>
      </p:sp>
      <p:sp>
        <p:nvSpPr>
          <p:cNvPr id="3" name="Title 2"/>
          <p:cNvSpPr>
            <a:spLocks noGrp="1"/>
          </p:cNvSpPr>
          <p:nvPr>
            <p:ph type="title"/>
          </p:nvPr>
        </p:nvSpPr>
        <p:spPr/>
        <p:txBody>
          <a:bodyPr/>
          <a:lstStyle/>
          <a:p>
            <a:r>
              <a:rPr lang="en-US" dirty="0" smtClean="0"/>
              <a:t>Documentation of Delegation</a:t>
            </a:r>
            <a:endParaRPr lang="en-US" dirty="0"/>
          </a:p>
        </p:txBody>
      </p:sp>
    </p:spTree>
    <p:extLst>
      <p:ext uri="{BB962C8B-B14F-4D97-AF65-F5344CB8AC3E}">
        <p14:creationId xmlns:p14="http://schemas.microsoft.com/office/powerpoint/2010/main" val="148977056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dirty="0" smtClean="0"/>
              <a:t>Provide clear instructions  to the UAP including </a:t>
            </a:r>
          </a:p>
          <a:p>
            <a:r>
              <a:rPr lang="en-US" dirty="0" smtClean="0"/>
              <a:t>When and how to contact delegating RN with questions or concerns</a:t>
            </a:r>
          </a:p>
          <a:p>
            <a:r>
              <a:rPr lang="en-US" dirty="0"/>
              <a:t>What constitutes an </a:t>
            </a:r>
            <a:r>
              <a:rPr lang="en-US" dirty="0" smtClean="0"/>
              <a:t>emergency</a:t>
            </a:r>
          </a:p>
          <a:p>
            <a:r>
              <a:rPr lang="en-US" dirty="0" smtClean="0"/>
              <a:t>What to do in an emergency</a:t>
            </a:r>
          </a:p>
          <a:p>
            <a:endParaRPr lang="en-US" dirty="0"/>
          </a:p>
          <a:p>
            <a:pPr marL="0" indent="0">
              <a:buNone/>
            </a:pPr>
            <a:r>
              <a:rPr lang="en-US" dirty="0" smtClean="0"/>
              <a:t>Notify building administrator if a task is unsafe to delegate, and recommend alternative plan. </a:t>
            </a:r>
            <a:endParaRPr lang="en-US" dirty="0"/>
          </a:p>
        </p:txBody>
      </p:sp>
      <p:sp>
        <p:nvSpPr>
          <p:cNvPr id="3" name="Title 2"/>
          <p:cNvSpPr>
            <a:spLocks noGrp="1"/>
          </p:cNvSpPr>
          <p:nvPr>
            <p:ph type="title"/>
          </p:nvPr>
        </p:nvSpPr>
        <p:spPr/>
        <p:txBody>
          <a:bodyPr/>
          <a:lstStyle/>
          <a:p>
            <a:r>
              <a:rPr lang="en-US" dirty="0" smtClean="0"/>
              <a:t>Delegation Reminders</a:t>
            </a:r>
            <a:endParaRPr lang="en-US" dirty="0"/>
          </a:p>
        </p:txBody>
      </p:sp>
    </p:spTree>
    <p:extLst>
      <p:ext uri="{BB962C8B-B14F-4D97-AF65-F5344CB8AC3E}">
        <p14:creationId xmlns:p14="http://schemas.microsoft.com/office/powerpoint/2010/main" val="61013944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Administration of rectal medication or injections (except epinephrine injection)</a:t>
            </a:r>
          </a:p>
          <a:p>
            <a:r>
              <a:rPr lang="en-US" dirty="0" smtClean="0"/>
              <a:t>Acts requiring substantial skill</a:t>
            </a:r>
          </a:p>
          <a:p>
            <a:r>
              <a:rPr lang="en-US" dirty="0" smtClean="0"/>
              <a:t>Piercing or severing of tissue</a:t>
            </a:r>
          </a:p>
          <a:p>
            <a:r>
              <a:rPr lang="en-US" dirty="0" smtClean="0"/>
              <a:t>Acts that require nursing judgment</a:t>
            </a:r>
          </a:p>
          <a:p>
            <a:r>
              <a:rPr lang="en-US" dirty="0" smtClean="0"/>
              <a:t>Medical procedures that the RN determines are not in the best interests of the student</a:t>
            </a:r>
          </a:p>
          <a:p>
            <a:pPr marL="0" indent="0">
              <a:buNone/>
            </a:pPr>
            <a:endParaRPr lang="en-US" dirty="0"/>
          </a:p>
        </p:txBody>
      </p:sp>
      <p:sp>
        <p:nvSpPr>
          <p:cNvPr id="3" name="Title 2"/>
          <p:cNvSpPr>
            <a:spLocks noGrp="1"/>
          </p:cNvSpPr>
          <p:nvPr>
            <p:ph type="title"/>
          </p:nvPr>
        </p:nvSpPr>
        <p:spPr/>
        <p:txBody>
          <a:bodyPr/>
          <a:lstStyle/>
          <a:p>
            <a:r>
              <a:rPr lang="en-US" dirty="0" smtClean="0"/>
              <a:t>Tasks that may NOT be delegated </a:t>
            </a:r>
            <a:endParaRPr lang="en-US" dirty="0"/>
          </a:p>
        </p:txBody>
      </p:sp>
    </p:spTree>
    <p:extLst>
      <p:ext uri="{BB962C8B-B14F-4D97-AF65-F5344CB8AC3E}">
        <p14:creationId xmlns:p14="http://schemas.microsoft.com/office/powerpoint/2010/main" val="59490586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675467"/>
            <a:ext cx="7408333" cy="2658533"/>
          </a:xfrm>
        </p:spPr>
        <p:txBody>
          <a:bodyPr>
            <a:normAutofit/>
          </a:bodyPr>
          <a:lstStyle/>
          <a:p>
            <a:pPr marL="0" indent="0">
              <a:buNone/>
            </a:pPr>
            <a:r>
              <a:rPr lang="en-US" dirty="0"/>
              <a:t>Delegation authority cannot be transferred from one RN to another. </a:t>
            </a:r>
            <a:endParaRPr lang="en-US" dirty="0" smtClean="0"/>
          </a:p>
          <a:p>
            <a:pPr marL="0" indent="0">
              <a:buNone/>
            </a:pPr>
            <a:endParaRPr lang="en-US" dirty="0"/>
          </a:p>
          <a:p>
            <a:pPr marL="0" indent="0">
              <a:buNone/>
            </a:pPr>
            <a:r>
              <a:rPr lang="en-US" dirty="0" smtClean="0"/>
              <a:t>If </a:t>
            </a:r>
            <a:r>
              <a:rPr lang="en-US" dirty="0"/>
              <a:t>the delegating RN is no longer </a:t>
            </a:r>
            <a:r>
              <a:rPr lang="en-US" dirty="0" smtClean="0"/>
              <a:t>assigned </a:t>
            </a:r>
            <a:r>
              <a:rPr lang="en-US" dirty="0"/>
              <a:t>to a student or group of students, the </a:t>
            </a:r>
            <a:r>
              <a:rPr lang="en-US" dirty="0" smtClean="0"/>
              <a:t>RN </a:t>
            </a:r>
            <a:r>
              <a:rPr lang="en-US" dirty="0"/>
              <a:t>assuming authority must </a:t>
            </a:r>
            <a:r>
              <a:rPr lang="en-US" dirty="0" smtClean="0"/>
              <a:t>undertake </a:t>
            </a:r>
            <a:r>
              <a:rPr lang="en-US" dirty="0"/>
              <a:t>new delegation to </a:t>
            </a:r>
            <a:r>
              <a:rPr lang="en-US" dirty="0" smtClean="0"/>
              <a:t>the UAP</a:t>
            </a:r>
            <a:r>
              <a:rPr lang="en-US" dirty="0"/>
              <a:t>. </a:t>
            </a:r>
          </a:p>
          <a:p>
            <a:endParaRPr lang="en-US" dirty="0"/>
          </a:p>
        </p:txBody>
      </p:sp>
      <p:sp>
        <p:nvSpPr>
          <p:cNvPr id="3" name="Title 2"/>
          <p:cNvSpPr>
            <a:spLocks noGrp="1"/>
          </p:cNvSpPr>
          <p:nvPr>
            <p:ph type="title"/>
          </p:nvPr>
        </p:nvSpPr>
        <p:spPr/>
        <p:txBody>
          <a:bodyPr/>
          <a:lstStyle/>
          <a:p>
            <a:r>
              <a:rPr lang="en-US" dirty="0" smtClean="0"/>
              <a:t>Transferring Delegation</a:t>
            </a:r>
            <a:endParaRPr lang="en-US" dirty="0"/>
          </a:p>
        </p:txBody>
      </p:sp>
    </p:spTree>
    <p:extLst>
      <p:ext uri="{BB962C8B-B14F-4D97-AF65-F5344CB8AC3E}">
        <p14:creationId xmlns:p14="http://schemas.microsoft.com/office/powerpoint/2010/main" val="110241061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marL="0" indent="0">
              <a:buNone/>
            </a:pPr>
            <a:r>
              <a:rPr lang="en-US" dirty="0"/>
              <a:t>School </a:t>
            </a:r>
            <a:r>
              <a:rPr lang="en-US" dirty="0" smtClean="0"/>
              <a:t>RNs delegating care retain the authority </a:t>
            </a:r>
            <a:r>
              <a:rPr lang="en-US" dirty="0"/>
              <a:t>to rescind </a:t>
            </a:r>
            <a:r>
              <a:rPr lang="en-US" dirty="0" smtClean="0"/>
              <a:t>delegation when:</a:t>
            </a:r>
            <a:endParaRPr lang="en-US" dirty="0"/>
          </a:p>
          <a:p>
            <a:pPr marL="457200" indent="-457200">
              <a:buFont typeface="+mj-lt"/>
              <a:buAutoNum type="arabicPeriod"/>
            </a:pPr>
            <a:r>
              <a:rPr lang="en-US" dirty="0" smtClean="0"/>
              <a:t>A significant </a:t>
            </a:r>
            <a:r>
              <a:rPr lang="en-US" dirty="0"/>
              <a:t>change </a:t>
            </a:r>
            <a:r>
              <a:rPr lang="en-US" dirty="0" smtClean="0"/>
              <a:t>or </a:t>
            </a:r>
            <a:r>
              <a:rPr lang="en-US" dirty="0"/>
              <a:t>decline </a:t>
            </a:r>
            <a:r>
              <a:rPr lang="en-US" dirty="0" smtClean="0"/>
              <a:t>in </a:t>
            </a:r>
            <a:r>
              <a:rPr lang="en-US" dirty="0"/>
              <a:t>the student’s health status </a:t>
            </a:r>
            <a:r>
              <a:rPr lang="en-US" dirty="0" smtClean="0"/>
              <a:t>makes </a:t>
            </a:r>
            <a:r>
              <a:rPr lang="en-US" dirty="0"/>
              <a:t>delegation </a:t>
            </a:r>
            <a:r>
              <a:rPr lang="en-US" dirty="0" smtClean="0"/>
              <a:t>unsafe.</a:t>
            </a:r>
          </a:p>
          <a:p>
            <a:pPr marL="457200" indent="-457200">
              <a:buFont typeface="+mj-lt"/>
              <a:buAutoNum type="arabicPeriod"/>
            </a:pPr>
            <a:r>
              <a:rPr lang="en-US" dirty="0" smtClean="0"/>
              <a:t>The UAP lacks sufficient training</a:t>
            </a:r>
            <a:r>
              <a:rPr lang="en-US" dirty="0"/>
              <a:t>, knowledge, </a:t>
            </a:r>
            <a:r>
              <a:rPr lang="en-US" dirty="0" smtClean="0"/>
              <a:t>skills, or ability </a:t>
            </a:r>
            <a:r>
              <a:rPr lang="en-US" dirty="0"/>
              <a:t>to perform a </a:t>
            </a:r>
            <a:r>
              <a:rPr lang="en-US" dirty="0" smtClean="0"/>
              <a:t>task </a:t>
            </a:r>
            <a:r>
              <a:rPr lang="en-US" dirty="0"/>
              <a:t>safely and </a:t>
            </a:r>
            <a:r>
              <a:rPr lang="en-US" dirty="0" smtClean="0"/>
              <a:t>competently.</a:t>
            </a:r>
            <a:endParaRPr lang="en-US" dirty="0"/>
          </a:p>
          <a:p>
            <a:pPr marL="457200" indent="-457200">
              <a:buFont typeface="+mj-lt"/>
              <a:buAutoNum type="arabicPeriod"/>
            </a:pPr>
            <a:r>
              <a:rPr lang="en-US" dirty="0" smtClean="0"/>
              <a:t>A determination that the specific task </a:t>
            </a:r>
            <a:r>
              <a:rPr lang="en-US" dirty="0"/>
              <a:t>requires nursing </a:t>
            </a:r>
            <a:r>
              <a:rPr lang="en-US" dirty="0" smtClean="0"/>
              <a:t>judgment. </a:t>
            </a:r>
            <a:endParaRPr lang="en-US" dirty="0"/>
          </a:p>
        </p:txBody>
      </p:sp>
      <p:sp>
        <p:nvSpPr>
          <p:cNvPr id="3" name="Title 2"/>
          <p:cNvSpPr>
            <a:spLocks noGrp="1"/>
          </p:cNvSpPr>
          <p:nvPr>
            <p:ph type="title"/>
          </p:nvPr>
        </p:nvSpPr>
        <p:spPr/>
        <p:txBody>
          <a:bodyPr>
            <a:normAutofit/>
          </a:bodyPr>
          <a:lstStyle/>
          <a:p>
            <a:r>
              <a:rPr lang="en-US" dirty="0" smtClean="0"/>
              <a:t>When to Rescind Delegation</a:t>
            </a:r>
            <a:endParaRPr lang="en-US" dirty="0"/>
          </a:p>
        </p:txBody>
      </p:sp>
    </p:spTree>
    <p:extLst>
      <p:ext uri="{BB962C8B-B14F-4D97-AF65-F5344CB8AC3E}">
        <p14:creationId xmlns:p14="http://schemas.microsoft.com/office/powerpoint/2010/main" val="29755353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14400" y="2667000"/>
            <a:ext cx="7408333" cy="3450696"/>
          </a:xfrm>
        </p:spPr>
        <p:txBody>
          <a:bodyPr/>
          <a:lstStyle/>
          <a:p>
            <a:pPr marL="457200" indent="-457200">
              <a:buFont typeface="+mj-lt"/>
              <a:buAutoNum type="arabicPeriod" startAt="4"/>
            </a:pPr>
            <a:r>
              <a:rPr lang="en-US" dirty="0"/>
              <a:t>T</a:t>
            </a:r>
            <a:r>
              <a:rPr lang="en-US" dirty="0" smtClean="0"/>
              <a:t>here </a:t>
            </a:r>
            <a:r>
              <a:rPr lang="en-US" dirty="0"/>
              <a:t>is a change in school nurse assignment or school nurse </a:t>
            </a:r>
            <a:r>
              <a:rPr lang="en-US" dirty="0" smtClean="0"/>
              <a:t>turnover.</a:t>
            </a:r>
            <a:endParaRPr lang="en-US" dirty="0"/>
          </a:p>
          <a:p>
            <a:pPr marL="457200" indent="-457200">
              <a:buFont typeface="+mj-lt"/>
              <a:buAutoNum type="arabicPeriod" startAt="4"/>
            </a:pPr>
            <a:r>
              <a:rPr lang="en-US" dirty="0" smtClean="0"/>
              <a:t>The </a:t>
            </a:r>
            <a:r>
              <a:rPr lang="en-US" dirty="0"/>
              <a:t>school nurse  is no longer employed by the school or school district or there is a change in the school nurse’s </a:t>
            </a:r>
            <a:r>
              <a:rPr lang="en-US" dirty="0" smtClean="0"/>
              <a:t>assignment.</a:t>
            </a:r>
            <a:endParaRPr lang="en-US" dirty="0"/>
          </a:p>
          <a:p>
            <a:pPr marL="457200" indent="-457200">
              <a:buFont typeface="+mj-lt"/>
              <a:buAutoNum type="arabicPeriod" startAt="4"/>
            </a:pPr>
            <a:r>
              <a:rPr lang="en-US" dirty="0" smtClean="0"/>
              <a:t>The </a:t>
            </a:r>
            <a:r>
              <a:rPr lang="en-US" dirty="0"/>
              <a:t>school nurse is no longer under contract (for example, during summer </a:t>
            </a:r>
            <a:r>
              <a:rPr lang="en-US" dirty="0" smtClean="0"/>
              <a:t>vacation).</a:t>
            </a:r>
            <a:endParaRPr lang="en-US" dirty="0"/>
          </a:p>
          <a:p>
            <a:endParaRPr lang="en-US" dirty="0"/>
          </a:p>
        </p:txBody>
      </p:sp>
      <p:sp>
        <p:nvSpPr>
          <p:cNvPr id="3" name="Title 2"/>
          <p:cNvSpPr>
            <a:spLocks noGrp="1"/>
          </p:cNvSpPr>
          <p:nvPr>
            <p:ph type="title"/>
          </p:nvPr>
        </p:nvSpPr>
        <p:spPr/>
        <p:txBody>
          <a:bodyPr/>
          <a:lstStyle/>
          <a:p>
            <a:r>
              <a:rPr lang="en-US" dirty="0" smtClean="0"/>
              <a:t>When  to Rescind Delegation</a:t>
            </a:r>
            <a:endParaRPr lang="en-US" dirty="0"/>
          </a:p>
        </p:txBody>
      </p:sp>
    </p:spTree>
    <p:extLst>
      <p:ext uri="{BB962C8B-B14F-4D97-AF65-F5344CB8AC3E}">
        <p14:creationId xmlns:p14="http://schemas.microsoft.com/office/powerpoint/2010/main" val="217944233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Rescinding Delegation</a:t>
            </a:r>
            <a:endParaRPr lang="en-US" dirty="0"/>
          </a:p>
        </p:txBody>
      </p:sp>
      <p:pic>
        <p:nvPicPr>
          <p:cNvPr id="4" name="Picture 3"/>
          <p:cNvPicPr>
            <a:picLocks noChangeAspect="1"/>
          </p:cNvPicPr>
          <p:nvPr/>
        </p:nvPicPr>
        <p:blipFill>
          <a:blip r:embed="rId2"/>
          <a:stretch>
            <a:fillRect/>
          </a:stretch>
        </p:blipFill>
        <p:spPr>
          <a:xfrm>
            <a:off x="593658" y="1447800"/>
            <a:ext cx="8059275" cy="5087060"/>
          </a:xfrm>
          <a:prstGeom prst="rect">
            <a:avLst/>
          </a:prstGeom>
        </p:spPr>
      </p:pic>
    </p:spTree>
    <p:extLst>
      <p:ext uri="{BB962C8B-B14F-4D97-AF65-F5344CB8AC3E}">
        <p14:creationId xmlns:p14="http://schemas.microsoft.com/office/powerpoint/2010/main" val="184652220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Distribute Care Plans to Appropriate Staff</a:t>
            </a:r>
          </a:p>
          <a:p>
            <a:endParaRPr lang="en-US" dirty="0"/>
          </a:p>
          <a:p>
            <a:r>
              <a:rPr lang="en-US" dirty="0" smtClean="0"/>
              <a:t>Documentation</a:t>
            </a:r>
          </a:p>
          <a:p>
            <a:endParaRPr lang="en-US" dirty="0"/>
          </a:p>
          <a:p>
            <a:pPr marL="0" indent="0">
              <a:buNone/>
            </a:pPr>
            <a:endParaRPr lang="en-US" dirty="0"/>
          </a:p>
        </p:txBody>
      </p:sp>
      <p:sp>
        <p:nvSpPr>
          <p:cNvPr id="3" name="Title 2"/>
          <p:cNvSpPr>
            <a:spLocks noGrp="1"/>
          </p:cNvSpPr>
          <p:nvPr>
            <p:ph type="title"/>
          </p:nvPr>
        </p:nvSpPr>
        <p:spPr/>
        <p:txBody>
          <a:bodyPr/>
          <a:lstStyle/>
          <a:p>
            <a:r>
              <a:rPr lang="en-US" dirty="0" smtClean="0"/>
              <a:t>Distribute Care Plan</a:t>
            </a:r>
            <a:endParaRPr lang="en-US" dirty="0"/>
          </a:p>
        </p:txBody>
      </p:sp>
    </p:spTree>
    <p:extLst>
      <p:ext uri="{BB962C8B-B14F-4D97-AF65-F5344CB8AC3E}">
        <p14:creationId xmlns:p14="http://schemas.microsoft.com/office/powerpoint/2010/main" val="20505767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81000" y="1600200"/>
            <a:ext cx="8382000" cy="1780108"/>
          </a:xfrm>
        </p:spPr>
        <p:txBody>
          <a:bodyPr>
            <a:normAutofit/>
          </a:bodyPr>
          <a:lstStyle/>
          <a:p>
            <a:r>
              <a:rPr lang="en-US" sz="4000" dirty="0" smtClean="0"/>
              <a:t>PLAN FOR STUDENT HEALTH NEEDS</a:t>
            </a:r>
            <a:endParaRPr lang="en-US" sz="4000" dirty="0"/>
          </a:p>
        </p:txBody>
      </p:sp>
    </p:spTree>
    <p:extLst>
      <p:ext uri="{BB962C8B-B14F-4D97-AF65-F5344CB8AC3E}">
        <p14:creationId xmlns:p14="http://schemas.microsoft.com/office/powerpoint/2010/main" val="7838939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5400" dirty="0" smtClean="0"/>
              <a:t>Evaluation</a:t>
            </a:r>
            <a:endParaRPr lang="en-US" sz="5400" dirty="0"/>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15871857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0" indent="0">
              <a:buNone/>
            </a:pPr>
            <a:r>
              <a:rPr lang="en-US" dirty="0" smtClean="0"/>
              <a:t>The assessment and IHP/ECP are part of an ongoing process of providing school-based care. </a:t>
            </a:r>
            <a:r>
              <a:rPr lang="en-US" dirty="0"/>
              <a:t>The last step in the nursing process is Evaluation</a:t>
            </a:r>
            <a:r>
              <a:rPr lang="en-US" dirty="0" smtClean="0"/>
              <a:t>.  This may include:</a:t>
            </a:r>
          </a:p>
          <a:p>
            <a:r>
              <a:rPr lang="en-US" dirty="0" smtClean="0"/>
              <a:t>Ongoing supervision of any delegated tasks and implementation of any needed revision in the plan with periodic review and retraining related to care </a:t>
            </a:r>
          </a:p>
          <a:p>
            <a:r>
              <a:rPr lang="en-US" dirty="0" smtClean="0"/>
              <a:t>Annual review of plan including a reassessment of student needs. </a:t>
            </a:r>
          </a:p>
          <a:p>
            <a:r>
              <a:rPr lang="en-US" dirty="0" smtClean="0"/>
              <a:t>Training of any new staff involved with the student</a:t>
            </a:r>
          </a:p>
          <a:p>
            <a:pPr marL="0" indent="0">
              <a:buNone/>
            </a:pPr>
            <a:endParaRPr lang="en-US" dirty="0" smtClean="0"/>
          </a:p>
          <a:p>
            <a:endParaRPr lang="en-US" dirty="0" smtClean="0"/>
          </a:p>
          <a:p>
            <a:endParaRPr lang="en-US" dirty="0"/>
          </a:p>
        </p:txBody>
      </p:sp>
      <p:sp>
        <p:nvSpPr>
          <p:cNvPr id="3" name="Title 2"/>
          <p:cNvSpPr>
            <a:spLocks noGrp="1"/>
          </p:cNvSpPr>
          <p:nvPr>
            <p:ph type="title"/>
          </p:nvPr>
        </p:nvSpPr>
        <p:spPr/>
        <p:txBody>
          <a:bodyPr/>
          <a:lstStyle/>
          <a:p>
            <a:r>
              <a:rPr lang="en-US" dirty="0" smtClean="0"/>
              <a:t>Evaluation of Care and Plan</a:t>
            </a:r>
            <a:endParaRPr lang="en-US" dirty="0"/>
          </a:p>
        </p:txBody>
      </p:sp>
    </p:spTree>
    <p:extLst>
      <p:ext uri="{BB962C8B-B14F-4D97-AF65-F5344CB8AC3E}">
        <p14:creationId xmlns:p14="http://schemas.microsoft.com/office/powerpoint/2010/main" val="379164249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DOCUMENTATION</a:t>
            </a:r>
            <a:endParaRPr lang="en-US" dirty="0"/>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94723638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2067" y="2362200"/>
            <a:ext cx="7408333" cy="3763963"/>
          </a:xfrm>
        </p:spPr>
        <p:txBody>
          <a:bodyPr>
            <a:normAutofit/>
          </a:bodyPr>
          <a:lstStyle/>
          <a:p>
            <a:pPr marL="0" indent="0">
              <a:buNone/>
            </a:pPr>
            <a:r>
              <a:rPr lang="en-US" dirty="0" smtClean="0"/>
              <a:t>Documentation </a:t>
            </a:r>
            <a:r>
              <a:rPr lang="en-US" dirty="0"/>
              <a:t>is preparing or assembling records </a:t>
            </a:r>
            <a:r>
              <a:rPr lang="en-US" dirty="0" smtClean="0"/>
              <a:t>to authenticate </a:t>
            </a:r>
            <a:r>
              <a:rPr lang="en-US" dirty="0"/>
              <a:t>the care given to students and </a:t>
            </a:r>
            <a:r>
              <a:rPr lang="en-US" dirty="0" smtClean="0"/>
              <a:t>the </a:t>
            </a:r>
            <a:r>
              <a:rPr lang="en-US" dirty="0"/>
              <a:t>rationale for giving that care. </a:t>
            </a:r>
            <a:endParaRPr lang="en-US" dirty="0" smtClean="0"/>
          </a:p>
          <a:p>
            <a:pPr marL="0" indent="0">
              <a:buNone/>
            </a:pPr>
            <a:endParaRPr lang="en-US" dirty="0"/>
          </a:p>
          <a:p>
            <a:pPr marL="0" indent="0">
              <a:buNone/>
            </a:pPr>
            <a:r>
              <a:rPr lang="en-US" dirty="0" smtClean="0"/>
              <a:t>Documentation is </a:t>
            </a:r>
            <a:r>
              <a:rPr lang="en-US" dirty="0"/>
              <a:t>critical to the development and maintenance </a:t>
            </a:r>
            <a:r>
              <a:rPr lang="en-US" dirty="0" smtClean="0"/>
              <a:t>of </a:t>
            </a:r>
            <a:r>
              <a:rPr lang="en-US" dirty="0"/>
              <a:t>a high-quality school health program. </a:t>
            </a:r>
            <a:endParaRPr lang="en-US" dirty="0" smtClean="0"/>
          </a:p>
          <a:p>
            <a:pPr marL="0" indent="0">
              <a:buNone/>
            </a:pPr>
            <a:endParaRPr lang="en-US" dirty="0"/>
          </a:p>
          <a:p>
            <a:pPr marL="0" indent="0">
              <a:buNone/>
            </a:pPr>
            <a:r>
              <a:rPr lang="en-US" dirty="0" smtClean="0"/>
              <a:t>It </a:t>
            </a:r>
            <a:r>
              <a:rPr lang="en-US" dirty="0"/>
              <a:t>is </a:t>
            </a:r>
            <a:r>
              <a:rPr lang="en-US" dirty="0" smtClean="0"/>
              <a:t>essential </a:t>
            </a:r>
            <a:r>
              <a:rPr lang="en-US" dirty="0"/>
              <a:t>to the practice of professional nursing and </a:t>
            </a:r>
            <a:r>
              <a:rPr lang="en-US" dirty="0" smtClean="0"/>
              <a:t>is </a:t>
            </a:r>
            <a:r>
              <a:rPr lang="en-US" dirty="0"/>
              <a:t>a </a:t>
            </a:r>
            <a:r>
              <a:rPr lang="en-US" dirty="0" smtClean="0"/>
              <a:t>fundamental </a:t>
            </a:r>
            <a:r>
              <a:rPr lang="en-US" dirty="0"/>
              <a:t>component of the nursing process. </a:t>
            </a:r>
          </a:p>
          <a:p>
            <a:endParaRPr lang="en-US" dirty="0"/>
          </a:p>
        </p:txBody>
      </p:sp>
      <p:sp>
        <p:nvSpPr>
          <p:cNvPr id="2" name="Title 1"/>
          <p:cNvSpPr>
            <a:spLocks noGrp="1"/>
          </p:cNvSpPr>
          <p:nvPr>
            <p:ph type="title"/>
          </p:nvPr>
        </p:nvSpPr>
        <p:spPr/>
        <p:txBody>
          <a:bodyPr/>
          <a:lstStyle/>
          <a:p>
            <a:r>
              <a:rPr lang="en-US" dirty="0" smtClean="0"/>
              <a:t>Documentation Definition</a:t>
            </a:r>
            <a:endParaRPr lang="en-US" dirty="0"/>
          </a:p>
        </p:txBody>
      </p:sp>
    </p:spTree>
    <p:extLst>
      <p:ext uri="{BB962C8B-B14F-4D97-AF65-F5344CB8AC3E}">
        <p14:creationId xmlns:p14="http://schemas.microsoft.com/office/powerpoint/2010/main" val="3196235916"/>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590800"/>
            <a:ext cx="7408333" cy="3657599"/>
          </a:xfrm>
        </p:spPr>
        <p:txBody>
          <a:bodyPr>
            <a:normAutofit lnSpcReduction="10000"/>
          </a:bodyPr>
          <a:lstStyle/>
          <a:p>
            <a:r>
              <a:rPr lang="en-US" dirty="0"/>
              <a:t>Nursing documentation should be accurate, </a:t>
            </a:r>
            <a:r>
              <a:rPr lang="en-US" dirty="0" smtClean="0"/>
              <a:t>objective concise</a:t>
            </a:r>
            <a:r>
              <a:rPr lang="en-US" dirty="0"/>
              <a:t>, thorough, timely, and well </a:t>
            </a:r>
            <a:r>
              <a:rPr lang="en-US" dirty="0" smtClean="0"/>
              <a:t>organized</a:t>
            </a:r>
            <a:r>
              <a:rPr lang="en-US" dirty="0"/>
              <a:t>. </a:t>
            </a:r>
            <a:endParaRPr lang="en-US" dirty="0" smtClean="0"/>
          </a:p>
          <a:p>
            <a:endParaRPr lang="en-US" sz="1200" dirty="0"/>
          </a:p>
          <a:p>
            <a:r>
              <a:rPr lang="en-US" dirty="0" smtClean="0"/>
              <a:t>Entries </a:t>
            </a:r>
            <a:r>
              <a:rPr lang="en-US" dirty="0"/>
              <a:t>should be legible and written in </a:t>
            </a:r>
            <a:r>
              <a:rPr lang="en-US" dirty="0" smtClean="0"/>
              <a:t>black or blue </a:t>
            </a:r>
            <a:r>
              <a:rPr lang="en-US" dirty="0"/>
              <a:t>ink</a:t>
            </a:r>
            <a:r>
              <a:rPr lang="en-US" dirty="0" smtClean="0"/>
              <a:t>.</a:t>
            </a:r>
            <a:r>
              <a:rPr lang="en-US" dirty="0"/>
              <a:t> </a:t>
            </a:r>
            <a:r>
              <a:rPr lang="en-US" dirty="0" smtClean="0"/>
              <a:t>Do not erase </a:t>
            </a:r>
            <a:r>
              <a:rPr lang="en-US" dirty="0"/>
              <a:t>or </a:t>
            </a:r>
            <a:r>
              <a:rPr lang="en-US" dirty="0" smtClean="0"/>
              <a:t> use white-out</a:t>
            </a:r>
            <a:r>
              <a:rPr lang="en-US" dirty="0"/>
              <a:t>. Draw a </a:t>
            </a:r>
            <a:r>
              <a:rPr lang="en-US" dirty="0" smtClean="0"/>
              <a:t>single </a:t>
            </a:r>
            <a:r>
              <a:rPr lang="en-US" dirty="0"/>
              <a:t>line through an error, initial </a:t>
            </a:r>
            <a:r>
              <a:rPr lang="en-US" dirty="0" smtClean="0"/>
              <a:t>and </a:t>
            </a:r>
            <a:r>
              <a:rPr lang="en-US" dirty="0"/>
              <a:t>date the entry, and write the correct entry </a:t>
            </a:r>
            <a:r>
              <a:rPr lang="en-US" dirty="0" smtClean="0"/>
              <a:t>following </a:t>
            </a:r>
            <a:r>
              <a:rPr lang="en-US" dirty="0"/>
              <a:t>the section that has been struck </a:t>
            </a:r>
            <a:r>
              <a:rPr lang="en-US" dirty="0" smtClean="0"/>
              <a:t>out</a:t>
            </a:r>
            <a:r>
              <a:rPr lang="en-US" dirty="0"/>
              <a:t>. </a:t>
            </a:r>
          </a:p>
          <a:p>
            <a:endParaRPr lang="en-US" sz="1200" dirty="0" smtClean="0"/>
          </a:p>
          <a:p>
            <a:r>
              <a:rPr lang="en-US" dirty="0" smtClean="0"/>
              <a:t>The </a:t>
            </a:r>
            <a:r>
              <a:rPr lang="en-US" dirty="0"/>
              <a:t>date and exact time should be included in each </a:t>
            </a:r>
            <a:r>
              <a:rPr lang="en-US" dirty="0" smtClean="0"/>
              <a:t>entry</a:t>
            </a:r>
            <a:r>
              <a:rPr lang="en-US" dirty="0">
                <a:latin typeface="Times New Roman"/>
              </a:rPr>
              <a:t>. </a:t>
            </a:r>
          </a:p>
          <a:p>
            <a:endParaRPr lang="en-US" dirty="0"/>
          </a:p>
        </p:txBody>
      </p:sp>
      <p:sp>
        <p:nvSpPr>
          <p:cNvPr id="3" name="Title 2"/>
          <p:cNvSpPr>
            <a:spLocks noGrp="1"/>
          </p:cNvSpPr>
          <p:nvPr>
            <p:ph type="title"/>
          </p:nvPr>
        </p:nvSpPr>
        <p:spPr/>
        <p:txBody>
          <a:bodyPr/>
          <a:lstStyle/>
          <a:p>
            <a:r>
              <a:rPr lang="en-US" dirty="0" smtClean="0"/>
              <a:t>Documentation Guidance</a:t>
            </a:r>
            <a:endParaRPr lang="en-US" dirty="0"/>
          </a:p>
        </p:txBody>
      </p:sp>
    </p:spTree>
    <p:extLst>
      <p:ext uri="{BB962C8B-B14F-4D97-AF65-F5344CB8AC3E}">
        <p14:creationId xmlns:p14="http://schemas.microsoft.com/office/powerpoint/2010/main" val="101433387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a:t>Any nursing action taken in response to a student </a:t>
            </a:r>
            <a:r>
              <a:rPr lang="en-US" dirty="0" smtClean="0"/>
              <a:t>problem </a:t>
            </a:r>
            <a:r>
              <a:rPr lang="en-US" dirty="0"/>
              <a:t>should be documented. </a:t>
            </a:r>
          </a:p>
          <a:p>
            <a:pPr marL="0" indent="0">
              <a:buNone/>
            </a:pPr>
            <a:endParaRPr lang="en-US" dirty="0"/>
          </a:p>
          <a:p>
            <a:r>
              <a:rPr lang="en-US" dirty="0"/>
              <a:t>Both positive and negative findings should be </a:t>
            </a:r>
            <a:r>
              <a:rPr lang="en-US" dirty="0" smtClean="0"/>
              <a:t>included </a:t>
            </a:r>
            <a:r>
              <a:rPr lang="en-US" dirty="0"/>
              <a:t>in the nursing assessment data. </a:t>
            </a:r>
          </a:p>
          <a:p>
            <a:pPr marL="0" indent="0">
              <a:buNone/>
            </a:pPr>
            <a:endParaRPr lang="en-US" dirty="0"/>
          </a:p>
          <a:p>
            <a:r>
              <a:rPr lang="en-US" dirty="0"/>
              <a:t>All progress notes, individualized health care </a:t>
            </a:r>
            <a:r>
              <a:rPr lang="en-US" dirty="0" smtClean="0"/>
              <a:t>plans</a:t>
            </a:r>
            <a:r>
              <a:rPr lang="en-US" dirty="0"/>
              <a:t>, flow charts, etc. should be kept </a:t>
            </a:r>
            <a:r>
              <a:rPr lang="en-US" dirty="0" smtClean="0"/>
              <a:t>current</a:t>
            </a:r>
            <a:r>
              <a:rPr lang="en-US" dirty="0"/>
              <a:t>. </a:t>
            </a:r>
          </a:p>
          <a:p>
            <a:endParaRPr lang="en-US" dirty="0"/>
          </a:p>
        </p:txBody>
      </p:sp>
      <p:sp>
        <p:nvSpPr>
          <p:cNvPr id="3" name="Title 2"/>
          <p:cNvSpPr>
            <a:spLocks noGrp="1"/>
          </p:cNvSpPr>
          <p:nvPr>
            <p:ph type="title"/>
          </p:nvPr>
        </p:nvSpPr>
        <p:spPr/>
        <p:txBody>
          <a:bodyPr/>
          <a:lstStyle/>
          <a:p>
            <a:r>
              <a:rPr lang="en-US" dirty="0" smtClean="0"/>
              <a:t>Documentation Guidance</a:t>
            </a:r>
            <a:endParaRPr lang="en-US" dirty="0"/>
          </a:p>
        </p:txBody>
      </p:sp>
    </p:spTree>
    <p:extLst>
      <p:ext uri="{BB962C8B-B14F-4D97-AF65-F5344CB8AC3E}">
        <p14:creationId xmlns:p14="http://schemas.microsoft.com/office/powerpoint/2010/main" val="231752580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743200"/>
            <a:ext cx="7408333" cy="3505200"/>
          </a:xfrm>
        </p:spPr>
        <p:txBody>
          <a:bodyPr>
            <a:normAutofit/>
          </a:bodyPr>
          <a:lstStyle/>
          <a:p>
            <a:r>
              <a:rPr lang="en-US" dirty="0"/>
              <a:t>Documentation should include only </a:t>
            </a:r>
            <a:r>
              <a:rPr lang="en-US" dirty="0" smtClean="0"/>
              <a:t>objective, essential information</a:t>
            </a:r>
            <a:r>
              <a:rPr lang="en-US" dirty="0"/>
              <a:t>. </a:t>
            </a:r>
          </a:p>
          <a:p>
            <a:pPr marL="0" indent="0">
              <a:buNone/>
            </a:pPr>
            <a:endParaRPr lang="en-US" sz="1100" dirty="0"/>
          </a:p>
          <a:p>
            <a:r>
              <a:rPr lang="en-US" dirty="0" smtClean="0"/>
              <a:t>Precise measurements, correct spelling, and standard abbreviations should be used. </a:t>
            </a:r>
          </a:p>
          <a:p>
            <a:endParaRPr lang="en-US" sz="1100" dirty="0" smtClean="0"/>
          </a:p>
          <a:p>
            <a:r>
              <a:rPr lang="en-US" dirty="0"/>
              <a:t>Objective </a:t>
            </a:r>
            <a:r>
              <a:rPr lang="en-US" dirty="0" smtClean="0"/>
              <a:t>data should not include personal </a:t>
            </a:r>
            <a:r>
              <a:rPr lang="en-US" dirty="0"/>
              <a:t>judgments and </a:t>
            </a:r>
            <a:r>
              <a:rPr lang="en-US" dirty="0" smtClean="0"/>
              <a:t>opinions.</a:t>
            </a:r>
            <a:endParaRPr lang="en-US" dirty="0" smtClean="0">
              <a:latin typeface="Times New Roman"/>
            </a:endParaRPr>
          </a:p>
        </p:txBody>
      </p:sp>
      <p:sp>
        <p:nvSpPr>
          <p:cNvPr id="3" name="Title 2"/>
          <p:cNvSpPr>
            <a:spLocks noGrp="1"/>
          </p:cNvSpPr>
          <p:nvPr>
            <p:ph type="title"/>
          </p:nvPr>
        </p:nvSpPr>
        <p:spPr/>
        <p:txBody>
          <a:bodyPr/>
          <a:lstStyle/>
          <a:p>
            <a:r>
              <a:rPr lang="en-US" dirty="0" smtClean="0"/>
              <a:t>Documentation Guidance</a:t>
            </a:r>
            <a:endParaRPr lang="en-US" dirty="0"/>
          </a:p>
        </p:txBody>
      </p:sp>
    </p:spTree>
    <p:extLst>
      <p:ext uri="{BB962C8B-B14F-4D97-AF65-F5344CB8AC3E}">
        <p14:creationId xmlns:p14="http://schemas.microsoft.com/office/powerpoint/2010/main" val="947781782"/>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Changes in </a:t>
            </a:r>
            <a:r>
              <a:rPr lang="en-US" dirty="0"/>
              <a:t>student health </a:t>
            </a:r>
            <a:r>
              <a:rPr lang="en-US" dirty="0" smtClean="0"/>
              <a:t>status </a:t>
            </a:r>
            <a:r>
              <a:rPr lang="en-US" dirty="0"/>
              <a:t>or unusual findings should be </a:t>
            </a:r>
            <a:r>
              <a:rPr lang="en-US" dirty="0" smtClean="0"/>
              <a:t>documented </a:t>
            </a:r>
            <a:r>
              <a:rPr lang="en-US" dirty="0"/>
              <a:t>in detail. </a:t>
            </a:r>
            <a:endParaRPr lang="en-US" dirty="0" smtClean="0"/>
          </a:p>
          <a:p>
            <a:endParaRPr lang="en-US" sz="1200" dirty="0"/>
          </a:p>
          <a:p>
            <a:r>
              <a:rPr lang="en-US" dirty="0" smtClean="0"/>
              <a:t>Contact with LHP, parent, coach, or school staff regarding student health status should be documented. </a:t>
            </a:r>
            <a:endParaRPr lang="en-US" dirty="0"/>
          </a:p>
          <a:p>
            <a:pPr marL="0" indent="0">
              <a:buNone/>
            </a:pPr>
            <a:endParaRPr lang="en-US" sz="1200" dirty="0"/>
          </a:p>
          <a:p>
            <a:r>
              <a:rPr lang="en-US" dirty="0"/>
              <a:t>The content of telephone consultation </a:t>
            </a:r>
            <a:r>
              <a:rPr lang="en-US" dirty="0" smtClean="0"/>
              <a:t>and/ or direction to </a:t>
            </a:r>
            <a:r>
              <a:rPr lang="en-US" dirty="0"/>
              <a:t>assistive personnel should be </a:t>
            </a:r>
            <a:r>
              <a:rPr lang="en-US" dirty="0" smtClean="0"/>
              <a:t>documented</a:t>
            </a:r>
            <a:r>
              <a:rPr lang="en-US" dirty="0"/>
              <a:t>. </a:t>
            </a:r>
          </a:p>
          <a:p>
            <a:endParaRPr lang="en-US" dirty="0"/>
          </a:p>
        </p:txBody>
      </p:sp>
      <p:sp>
        <p:nvSpPr>
          <p:cNvPr id="3" name="Title 2"/>
          <p:cNvSpPr>
            <a:spLocks noGrp="1"/>
          </p:cNvSpPr>
          <p:nvPr>
            <p:ph type="title"/>
          </p:nvPr>
        </p:nvSpPr>
        <p:spPr/>
        <p:txBody>
          <a:bodyPr/>
          <a:lstStyle/>
          <a:p>
            <a:r>
              <a:rPr lang="en-US" dirty="0" smtClean="0"/>
              <a:t>Documentation Guidance</a:t>
            </a:r>
            <a:endParaRPr lang="en-US" dirty="0"/>
          </a:p>
        </p:txBody>
      </p:sp>
    </p:spTree>
    <p:extLst>
      <p:ext uri="{BB962C8B-B14F-4D97-AF65-F5344CB8AC3E}">
        <p14:creationId xmlns:p14="http://schemas.microsoft.com/office/powerpoint/2010/main" val="380799760"/>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438400"/>
            <a:ext cx="7408333" cy="3886200"/>
          </a:xfrm>
        </p:spPr>
        <p:txBody>
          <a:bodyPr>
            <a:normAutofit/>
          </a:bodyPr>
          <a:lstStyle/>
          <a:p>
            <a:r>
              <a:rPr lang="en-US" dirty="0"/>
              <a:t>The standards for electronic </a:t>
            </a:r>
            <a:r>
              <a:rPr lang="en-US" dirty="0" smtClean="0"/>
              <a:t>health </a:t>
            </a:r>
            <a:r>
              <a:rPr lang="en-US" dirty="0"/>
              <a:t>records are similar to those for paper </a:t>
            </a:r>
            <a:r>
              <a:rPr lang="en-US" dirty="0" smtClean="0"/>
              <a:t>documentation </a:t>
            </a:r>
            <a:r>
              <a:rPr lang="en-US" dirty="0"/>
              <a:t>with additional requirements. </a:t>
            </a:r>
            <a:endParaRPr lang="en-US" dirty="0" smtClean="0"/>
          </a:p>
          <a:p>
            <a:pPr marL="0" indent="0">
              <a:buNone/>
            </a:pPr>
            <a:endParaRPr lang="en-US" sz="1100" dirty="0" smtClean="0"/>
          </a:p>
          <a:p>
            <a:r>
              <a:rPr lang="en-US" dirty="0" smtClean="0"/>
              <a:t>Passwords should be assigned to allow different </a:t>
            </a:r>
            <a:r>
              <a:rPr lang="en-US" dirty="0"/>
              <a:t>levels </a:t>
            </a:r>
            <a:r>
              <a:rPr lang="en-US" dirty="0" smtClean="0"/>
              <a:t>of access </a:t>
            </a:r>
            <a:r>
              <a:rPr lang="en-US" dirty="0"/>
              <a:t>to the </a:t>
            </a:r>
            <a:r>
              <a:rPr lang="en-US" dirty="0" smtClean="0"/>
              <a:t>system. </a:t>
            </a:r>
          </a:p>
          <a:p>
            <a:pPr marL="0" indent="0">
              <a:buNone/>
            </a:pPr>
            <a:r>
              <a:rPr lang="en-US" dirty="0" smtClean="0"/>
              <a:t> </a:t>
            </a:r>
          </a:p>
          <a:p>
            <a:r>
              <a:rPr lang="en-US" dirty="0" smtClean="0"/>
              <a:t>Health </a:t>
            </a:r>
            <a:r>
              <a:rPr lang="en-US" dirty="0"/>
              <a:t>information on an electronic </a:t>
            </a:r>
            <a:r>
              <a:rPr lang="en-US" dirty="0" smtClean="0"/>
              <a:t>record should not </a:t>
            </a:r>
            <a:r>
              <a:rPr lang="en-US" dirty="0"/>
              <a:t>be altered or removed and any updates </a:t>
            </a:r>
            <a:r>
              <a:rPr lang="en-US" dirty="0" smtClean="0"/>
              <a:t>must </a:t>
            </a:r>
            <a:r>
              <a:rPr lang="en-US" dirty="0"/>
              <a:t>not alter </a:t>
            </a:r>
            <a:r>
              <a:rPr lang="en-US" dirty="0" smtClean="0"/>
              <a:t> original data.</a:t>
            </a:r>
            <a:endParaRPr lang="en-US" dirty="0"/>
          </a:p>
        </p:txBody>
      </p:sp>
      <p:sp>
        <p:nvSpPr>
          <p:cNvPr id="3" name="Title 2"/>
          <p:cNvSpPr>
            <a:spLocks noGrp="1"/>
          </p:cNvSpPr>
          <p:nvPr>
            <p:ph type="title"/>
          </p:nvPr>
        </p:nvSpPr>
        <p:spPr/>
        <p:txBody>
          <a:bodyPr/>
          <a:lstStyle/>
          <a:p>
            <a:r>
              <a:rPr lang="en-US" dirty="0" smtClean="0"/>
              <a:t>Electronic Health Records</a:t>
            </a:r>
            <a:endParaRPr lang="en-US" dirty="0"/>
          </a:p>
        </p:txBody>
      </p:sp>
    </p:spTree>
    <p:extLst>
      <p:ext uri="{BB962C8B-B14F-4D97-AF65-F5344CB8AC3E}">
        <p14:creationId xmlns:p14="http://schemas.microsoft.com/office/powerpoint/2010/main" val="145053588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endParaRPr lang="en-US" dirty="0"/>
          </a:p>
          <a:p>
            <a:r>
              <a:rPr lang="en-US" dirty="0" smtClean="0"/>
              <a:t>WA State Standardized School Health Codes vs. District-Developed Health Codes</a:t>
            </a:r>
            <a:endParaRPr lang="en-US" dirty="0"/>
          </a:p>
        </p:txBody>
      </p:sp>
      <p:sp>
        <p:nvSpPr>
          <p:cNvPr id="2" name="Title 1"/>
          <p:cNvSpPr>
            <a:spLocks noGrp="1"/>
          </p:cNvSpPr>
          <p:nvPr>
            <p:ph type="title"/>
          </p:nvPr>
        </p:nvSpPr>
        <p:spPr/>
        <p:txBody>
          <a:bodyPr>
            <a:normAutofit/>
          </a:bodyPr>
          <a:lstStyle/>
          <a:p>
            <a:r>
              <a:rPr lang="en-US" dirty="0" smtClean="0"/>
              <a:t>State Health and Condition Codes</a:t>
            </a:r>
            <a:endParaRPr lang="en-US" dirty="0"/>
          </a:p>
        </p:txBody>
      </p:sp>
    </p:spTree>
    <p:extLst>
      <p:ext uri="{BB962C8B-B14F-4D97-AF65-F5344CB8AC3E}">
        <p14:creationId xmlns:p14="http://schemas.microsoft.com/office/powerpoint/2010/main" val="27181925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79778" y="2819400"/>
            <a:ext cx="8305800" cy="3450696"/>
          </a:xfrm>
        </p:spPr>
        <p:txBody>
          <a:bodyPr>
            <a:normAutofit fontScale="92500"/>
          </a:bodyPr>
          <a:lstStyle/>
          <a:p>
            <a:pPr marL="0" indent="0">
              <a:buNone/>
            </a:pPr>
            <a:r>
              <a:rPr lang="en-US" dirty="0" smtClean="0"/>
              <a:t>Following a thorough  and holistic assessment, the RN identifies student health concerns and develops an individualized plan of care.  </a:t>
            </a:r>
          </a:p>
          <a:p>
            <a:pPr marL="0" indent="0">
              <a:buNone/>
            </a:pPr>
            <a:endParaRPr lang="en-US" sz="1200" dirty="0" smtClean="0"/>
          </a:p>
          <a:p>
            <a:pPr marL="0" indent="0">
              <a:buNone/>
            </a:pPr>
            <a:r>
              <a:rPr lang="en-US" dirty="0" smtClean="0"/>
              <a:t>Some students have: </a:t>
            </a:r>
          </a:p>
          <a:p>
            <a:r>
              <a:rPr lang="en-US" dirty="0" smtClean="0"/>
              <a:t>complex needs that require special care to assist them throughout the school day  </a:t>
            </a:r>
          </a:p>
          <a:p>
            <a:r>
              <a:rPr lang="en-US" dirty="0"/>
              <a:t>h</a:t>
            </a:r>
            <a:r>
              <a:rPr lang="en-US" dirty="0" smtClean="0"/>
              <a:t>ealth conditions that present risk for health care emergency  </a:t>
            </a:r>
          </a:p>
          <a:p>
            <a:r>
              <a:rPr lang="en-US" dirty="0" smtClean="0"/>
              <a:t>health conditions that require assistance with activities of daily living and are also at risk for an emergency event</a:t>
            </a:r>
            <a:endParaRPr lang="en-US" dirty="0"/>
          </a:p>
        </p:txBody>
      </p:sp>
      <p:sp>
        <p:nvSpPr>
          <p:cNvPr id="3" name="Title 2"/>
          <p:cNvSpPr>
            <a:spLocks noGrp="1"/>
          </p:cNvSpPr>
          <p:nvPr>
            <p:ph type="title"/>
          </p:nvPr>
        </p:nvSpPr>
        <p:spPr/>
        <p:txBody>
          <a:bodyPr/>
          <a:lstStyle/>
          <a:p>
            <a:r>
              <a:rPr lang="en-US" dirty="0" smtClean="0"/>
              <a:t>Nursing Care Plans</a:t>
            </a:r>
            <a:endParaRPr lang="en-US" dirty="0"/>
          </a:p>
        </p:txBody>
      </p:sp>
    </p:spTree>
    <p:extLst>
      <p:ext uri="{BB962C8B-B14F-4D97-AF65-F5344CB8AC3E}">
        <p14:creationId xmlns:p14="http://schemas.microsoft.com/office/powerpoint/2010/main" val="162758360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0" lvl="0" indent="0">
              <a:buClr>
                <a:srgbClr val="31B6FD"/>
              </a:buClr>
              <a:buNone/>
            </a:pPr>
            <a:r>
              <a:rPr lang="en-US" sz="2200" dirty="0">
                <a:solidFill>
                  <a:srgbClr val="073E87"/>
                </a:solidFill>
              </a:rPr>
              <a:t>To comply with state law, </a:t>
            </a:r>
            <a:r>
              <a:rPr lang="en-US" sz="2200" dirty="0" smtClean="0">
                <a:solidFill>
                  <a:srgbClr val="073E87"/>
                </a:solidFill>
              </a:rPr>
              <a:t>school record retention, including electronic records, follows </a:t>
            </a:r>
            <a:r>
              <a:rPr lang="en-US" sz="2200" dirty="0">
                <a:solidFill>
                  <a:srgbClr val="073E87"/>
                </a:solidFill>
              </a:rPr>
              <a:t>a specific </a:t>
            </a:r>
            <a:r>
              <a:rPr lang="en-US" sz="2200" dirty="0" smtClean="0">
                <a:solidFill>
                  <a:srgbClr val="073E87"/>
                </a:solidFill>
              </a:rPr>
              <a:t>schedule</a:t>
            </a:r>
            <a:r>
              <a:rPr lang="en-US" sz="2200" dirty="0">
                <a:solidFill>
                  <a:srgbClr val="073E87"/>
                </a:solidFill>
              </a:rPr>
              <a:t>. </a:t>
            </a:r>
            <a:r>
              <a:rPr lang="en-US" sz="2200" dirty="0" smtClean="0">
                <a:solidFill>
                  <a:srgbClr val="073E87"/>
                </a:solidFill>
              </a:rPr>
              <a:t> </a:t>
            </a:r>
          </a:p>
          <a:p>
            <a:pPr marL="0" lvl="0" indent="0">
              <a:buClr>
                <a:srgbClr val="31B6FD"/>
              </a:buClr>
              <a:buNone/>
            </a:pPr>
            <a:endParaRPr lang="en-US" sz="2200" dirty="0" smtClean="0">
              <a:solidFill>
                <a:srgbClr val="073E87"/>
              </a:solidFill>
            </a:endParaRPr>
          </a:p>
          <a:p>
            <a:pPr marL="0" lvl="0" indent="0">
              <a:buClr>
                <a:srgbClr val="31B6FD"/>
              </a:buClr>
              <a:buNone/>
            </a:pPr>
            <a:r>
              <a:rPr lang="en-US" sz="2200" dirty="0" smtClean="0">
                <a:solidFill>
                  <a:srgbClr val="073E87"/>
                </a:solidFill>
              </a:rPr>
              <a:t>For  guidelines refer to:</a:t>
            </a:r>
          </a:p>
          <a:p>
            <a:pPr marL="0" lvl="0" indent="0">
              <a:buClr>
                <a:srgbClr val="31B6FD"/>
              </a:buClr>
              <a:buNone/>
            </a:pPr>
            <a:endParaRPr lang="en-US" sz="2200" dirty="0" smtClean="0">
              <a:solidFill>
                <a:srgbClr val="073E87"/>
              </a:solidFill>
            </a:endParaRPr>
          </a:p>
          <a:p>
            <a:pPr marL="0" lvl="0" indent="0">
              <a:buClr>
                <a:srgbClr val="31B6FD"/>
              </a:buClr>
              <a:buNone/>
            </a:pPr>
            <a:r>
              <a:rPr lang="en-US" sz="2200" i="1" dirty="0">
                <a:solidFill>
                  <a:srgbClr val="073E87"/>
                </a:solidFill>
                <a:hlinkClick r:id="rId3"/>
              </a:rPr>
              <a:t>S</a:t>
            </a:r>
            <a:r>
              <a:rPr lang="en-US" sz="2200" i="1" dirty="0" smtClean="0">
                <a:solidFill>
                  <a:srgbClr val="073E87"/>
                </a:solidFill>
                <a:hlinkClick r:id="rId3"/>
              </a:rPr>
              <a:t>chool Districts and Educational Service Districts Records Retention Schedule</a:t>
            </a:r>
            <a:r>
              <a:rPr lang="en-US" sz="2200" i="1" dirty="0" smtClean="0">
                <a:solidFill>
                  <a:srgbClr val="073E87"/>
                </a:solidFill>
              </a:rPr>
              <a:t> </a:t>
            </a:r>
            <a:r>
              <a:rPr lang="en-US" sz="2200" dirty="0" smtClean="0">
                <a:solidFill>
                  <a:srgbClr val="073E87"/>
                </a:solidFill>
              </a:rPr>
              <a:t>(see pages 67-69)</a:t>
            </a:r>
          </a:p>
          <a:p>
            <a:pPr marL="0" lvl="0" indent="0">
              <a:buClr>
                <a:srgbClr val="31B6FD"/>
              </a:buClr>
              <a:buNone/>
            </a:pPr>
            <a:endParaRPr lang="en-US" sz="2200" dirty="0" smtClean="0">
              <a:solidFill>
                <a:srgbClr val="073E87"/>
              </a:solidFill>
            </a:endParaRPr>
          </a:p>
          <a:p>
            <a:pPr marL="0" indent="0">
              <a:buNone/>
            </a:pPr>
            <a:r>
              <a:rPr lang="en-US" i="1" dirty="0" smtClean="0">
                <a:hlinkClick r:id="rId4"/>
              </a:rPr>
              <a:t>Guidelines </a:t>
            </a:r>
            <a:r>
              <a:rPr lang="en-US" i="1" dirty="0">
                <a:hlinkClick r:id="rId4"/>
              </a:rPr>
              <a:t>for Handling Health Care Information in School </a:t>
            </a:r>
            <a:r>
              <a:rPr lang="en-US" i="1" dirty="0" smtClean="0">
                <a:hlinkClick r:id="rId4"/>
              </a:rPr>
              <a:t> </a:t>
            </a:r>
            <a:endParaRPr lang="en-US" i="1" dirty="0" smtClean="0"/>
          </a:p>
          <a:p>
            <a:endParaRPr lang="en-US" i="1" dirty="0"/>
          </a:p>
          <a:p>
            <a:endParaRPr lang="en-US" dirty="0"/>
          </a:p>
          <a:p>
            <a:endParaRPr lang="en-US" dirty="0"/>
          </a:p>
        </p:txBody>
      </p:sp>
      <p:sp>
        <p:nvSpPr>
          <p:cNvPr id="3" name="Title 2"/>
          <p:cNvSpPr>
            <a:spLocks noGrp="1"/>
          </p:cNvSpPr>
          <p:nvPr>
            <p:ph type="title"/>
          </p:nvPr>
        </p:nvSpPr>
        <p:spPr/>
        <p:txBody>
          <a:bodyPr/>
          <a:lstStyle/>
          <a:p>
            <a:r>
              <a:rPr lang="en-US" dirty="0" smtClean="0"/>
              <a:t>Record Keeping </a:t>
            </a:r>
            <a:endParaRPr lang="en-US" dirty="0"/>
          </a:p>
        </p:txBody>
      </p:sp>
    </p:spTree>
    <p:extLst>
      <p:ext uri="{BB962C8B-B14F-4D97-AF65-F5344CB8AC3E}">
        <p14:creationId xmlns:p14="http://schemas.microsoft.com/office/powerpoint/2010/main" val="301011459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562600" y="1600200"/>
            <a:ext cx="2517245" cy="2133601"/>
          </a:xfrm>
        </p:spPr>
        <p:txBody>
          <a:bodyPr>
            <a:noAutofit/>
          </a:bodyPr>
          <a:lstStyle/>
          <a:p>
            <a:pPr algn="ctr"/>
            <a:r>
              <a:rPr lang="en-US" sz="6000" dirty="0" smtClean="0"/>
              <a:t>Thank You</a:t>
            </a:r>
            <a:endParaRPr lang="en-US" sz="6000" dirty="0"/>
          </a:p>
        </p:txBody>
      </p:sp>
      <p:pic>
        <p:nvPicPr>
          <p:cNvPr id="11" name="Picture 2" descr="3.jpg"/>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l="4300" r="4300"/>
          <a:stretch>
            <a:fillRect/>
          </a:stretch>
        </p:blipFill>
        <p:spPr bwMode="auto">
          <a:xfrm>
            <a:off x="503872" y="1052342"/>
            <a:ext cx="4753928" cy="3748258"/>
          </a:xfrm>
          <a:prstGeom prst="rect">
            <a:avLst/>
          </a:prstGeom>
          <a:noFill/>
          <a:effectLst>
            <a:softEdge rad="1524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225783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21935</TotalTime>
  <Words>3652</Words>
  <Application>Microsoft Office PowerPoint</Application>
  <PresentationFormat>On-screen Show (4:3)</PresentationFormat>
  <Paragraphs>605</Paragraphs>
  <Slides>91</Slides>
  <Notes>82</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91</vt:i4>
      </vt:variant>
    </vt:vector>
  </HeadingPairs>
  <TitlesOfParts>
    <vt:vector size="97" baseType="lpstr">
      <vt:lpstr>Arial</vt:lpstr>
      <vt:lpstr>Calibri</vt:lpstr>
      <vt:lpstr>Candara</vt:lpstr>
      <vt:lpstr>Symbol</vt:lpstr>
      <vt:lpstr>Times New Roman</vt:lpstr>
      <vt:lpstr>Waveform</vt:lpstr>
      <vt:lpstr>Introduction to  School Nursing</vt:lpstr>
      <vt:lpstr>Topics</vt:lpstr>
      <vt:lpstr>ASSESS STUDENT  HEALTH NEEDS</vt:lpstr>
      <vt:lpstr>Nursing Assessment Health Registration Form</vt:lpstr>
      <vt:lpstr>Nursing Assessment </vt:lpstr>
      <vt:lpstr>Life-Threatening Health Conditions</vt:lpstr>
      <vt:lpstr>Life-Threatening Health Conditions</vt:lpstr>
      <vt:lpstr>PLAN FOR STUDENT HEALTH NEEDS</vt:lpstr>
      <vt:lpstr>Nursing Care Plans</vt:lpstr>
      <vt:lpstr>Why Write a Care Plan for School?</vt:lpstr>
      <vt:lpstr>IHPs |  ECPs |  504s  </vt:lpstr>
      <vt:lpstr>Student Plans</vt:lpstr>
      <vt:lpstr>Individualized Health Plan (IHP)</vt:lpstr>
      <vt:lpstr>PowerPoint Presentation</vt:lpstr>
      <vt:lpstr>Emergency Care Plan (ECP)</vt:lpstr>
      <vt:lpstr>PowerPoint Presentation</vt:lpstr>
      <vt:lpstr>504 Plan</vt:lpstr>
      <vt:lpstr>PowerPoint Presentation</vt:lpstr>
      <vt:lpstr>Components of IHP/ECP/504 Plan</vt:lpstr>
      <vt:lpstr>Who Signs the Care Plan?</vt:lpstr>
      <vt:lpstr>Care Plan Checklist</vt:lpstr>
      <vt:lpstr>Care Plan Review</vt:lpstr>
      <vt:lpstr>Care Plan Distribution</vt:lpstr>
      <vt:lpstr>Life-Threatening Health Conditions</vt:lpstr>
      <vt:lpstr>Communication and Planning</vt:lpstr>
      <vt:lpstr>ANAPHYLAXIS</vt:lpstr>
      <vt:lpstr>ANAPHYLAXIS</vt:lpstr>
      <vt:lpstr>Common Causes </vt:lpstr>
      <vt:lpstr>PowerPoint Presentation</vt:lpstr>
      <vt:lpstr>PowerPoint Presentation</vt:lpstr>
      <vt:lpstr>ANAPHYLAXIS GUIDELINES</vt:lpstr>
      <vt:lpstr>Stock Supply Epinephrine Auto-Injectors</vt:lpstr>
      <vt:lpstr>ASTHMA</vt:lpstr>
      <vt:lpstr>PowerPoint Presentation</vt:lpstr>
      <vt:lpstr>Asthma Guidelines </vt:lpstr>
      <vt:lpstr>Asthma Guidelines</vt:lpstr>
      <vt:lpstr>Asthma Considerations</vt:lpstr>
      <vt:lpstr>Asthma &amp; Anaphylaxis</vt:lpstr>
      <vt:lpstr>DIABETES</vt:lpstr>
      <vt:lpstr>Diabetes</vt:lpstr>
      <vt:lpstr>Diabetes Guidelines </vt:lpstr>
      <vt:lpstr>Diabetes Planning Packet</vt:lpstr>
      <vt:lpstr>Diabetes PDA</vt:lpstr>
      <vt:lpstr>SEIZURES</vt:lpstr>
      <vt:lpstr>Seizure Guidelines</vt:lpstr>
      <vt:lpstr>NCQAC Guidance on Seizures </vt:lpstr>
      <vt:lpstr>    Seizure Plan Development  </vt:lpstr>
      <vt:lpstr>Seizure PDA</vt:lpstr>
      <vt:lpstr>IMPLEMENTATION</vt:lpstr>
      <vt:lpstr>Implementation Steps</vt:lpstr>
      <vt:lpstr>STAFF TRAINING</vt:lpstr>
      <vt:lpstr>Levels of Staff Training</vt:lpstr>
      <vt:lpstr>Staff Training Topics</vt:lpstr>
      <vt:lpstr>Who Needs What Training? </vt:lpstr>
      <vt:lpstr>Planning Trainings</vt:lpstr>
      <vt:lpstr>Online Staff Training: SafeSchools</vt:lpstr>
      <vt:lpstr>Prep for Trainings</vt:lpstr>
      <vt:lpstr>Prep for Diabetic Training</vt:lpstr>
      <vt:lpstr>DELEGATION</vt:lpstr>
      <vt:lpstr>Delegation Definition</vt:lpstr>
      <vt:lpstr>Delegation in Schools</vt:lpstr>
      <vt:lpstr> Delegation of Tasks  </vt:lpstr>
      <vt:lpstr>Responsibility &amp; Supervision</vt:lpstr>
      <vt:lpstr>RNs May NOT Delegate To:</vt:lpstr>
      <vt:lpstr>Who May NOT Delegate?</vt:lpstr>
      <vt:lpstr>Principles of Delegation</vt:lpstr>
      <vt:lpstr>Principles of Delegation</vt:lpstr>
      <vt:lpstr>Principles of Delegation</vt:lpstr>
      <vt:lpstr>Principles of Delegation</vt:lpstr>
      <vt:lpstr>Process of Delegation Tools</vt:lpstr>
      <vt:lpstr>Process of Delegation Actions</vt:lpstr>
      <vt:lpstr>Documentation of Delegation</vt:lpstr>
      <vt:lpstr>Delegation Reminders</vt:lpstr>
      <vt:lpstr>Tasks that may NOT be delegated </vt:lpstr>
      <vt:lpstr>Transferring Delegation</vt:lpstr>
      <vt:lpstr>When to Rescind Delegation</vt:lpstr>
      <vt:lpstr>When  to Rescind Delegation</vt:lpstr>
      <vt:lpstr>Rescinding Delegation</vt:lpstr>
      <vt:lpstr>Distribute Care Plan</vt:lpstr>
      <vt:lpstr>Evaluation</vt:lpstr>
      <vt:lpstr>Evaluation of Care and Plan</vt:lpstr>
      <vt:lpstr>DOCUMENTATION</vt:lpstr>
      <vt:lpstr>Documentation Definition</vt:lpstr>
      <vt:lpstr>Documentation Guidance</vt:lpstr>
      <vt:lpstr>Documentation Guidance</vt:lpstr>
      <vt:lpstr>Documentation Guidance</vt:lpstr>
      <vt:lpstr>Documentation Guidance</vt:lpstr>
      <vt:lpstr>Electronic Health Records</vt:lpstr>
      <vt:lpstr>State Health and Condition Codes</vt:lpstr>
      <vt:lpstr>Record Keeping </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school nursing</dc:title>
  <dc:creator>Holmes, Amy</dc:creator>
  <cp:lastModifiedBy>Cathy Meuret</cp:lastModifiedBy>
  <cp:revision>772</cp:revision>
  <cp:lastPrinted>2018-06-06T20:31:49Z</cp:lastPrinted>
  <dcterms:created xsi:type="dcterms:W3CDTF">2015-07-14T20:34:46Z</dcterms:created>
  <dcterms:modified xsi:type="dcterms:W3CDTF">2019-09-16T23:29:17Z</dcterms:modified>
</cp:coreProperties>
</file>