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5" r:id="rId3"/>
    <p:sldId id="259" r:id="rId4"/>
    <p:sldId id="282" r:id="rId5"/>
    <p:sldId id="287" r:id="rId6"/>
    <p:sldId id="284" r:id="rId7"/>
    <p:sldId id="285" r:id="rId8"/>
    <p:sldId id="288" r:id="rId9"/>
    <p:sldId id="280" r:id="rId10"/>
    <p:sldId id="258" r:id="rId11"/>
    <p:sldId id="281" r:id="rId12"/>
    <p:sldId id="276" r:id="rId13"/>
    <p:sldId id="278" r:id="rId14"/>
    <p:sldId id="261" r:id="rId15"/>
    <p:sldId id="257" r:id="rId16"/>
    <p:sldId id="265" r:id="rId17"/>
    <p:sldId id="264" r:id="rId18"/>
    <p:sldId id="269" r:id="rId19"/>
    <p:sldId id="279" r:id="rId20"/>
    <p:sldId id="28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1" autoAdjust="0"/>
    <p:restoredTop sz="61450" autoAdjust="0"/>
  </p:normalViewPr>
  <p:slideViewPr>
    <p:cSldViewPr snapToGrid="0" snapToObjects="1">
      <p:cViewPr varScale="1">
        <p:scale>
          <a:sx n="60" d="100"/>
          <a:sy n="60"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926D5-810C-48CD-973C-6811259E37A2}"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FAF91-A83B-42AE-9FE2-6A5C30D0F473}" type="slidenum">
              <a:rPr lang="en-US" smtClean="0"/>
              <a:t>‹#›</a:t>
            </a:fld>
            <a:endParaRPr lang="en-US"/>
          </a:p>
        </p:txBody>
      </p:sp>
    </p:spTree>
    <p:extLst>
      <p:ext uri="{BB962C8B-B14F-4D97-AF65-F5344CB8AC3E}">
        <p14:creationId xmlns:p14="http://schemas.microsoft.com/office/powerpoint/2010/main" val="205632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1</a:t>
            </a:fld>
            <a:endParaRPr lang="en-US"/>
          </a:p>
        </p:txBody>
      </p:sp>
    </p:spTree>
    <p:extLst>
      <p:ext uri="{BB962C8B-B14F-4D97-AF65-F5344CB8AC3E}">
        <p14:creationId xmlns:p14="http://schemas.microsoft.com/office/powerpoint/2010/main" val="122131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21</a:t>
            </a:fld>
            <a:endParaRPr lang="en-US"/>
          </a:p>
        </p:txBody>
      </p:sp>
    </p:spTree>
    <p:extLst>
      <p:ext uri="{BB962C8B-B14F-4D97-AF65-F5344CB8AC3E}">
        <p14:creationId xmlns:p14="http://schemas.microsoft.com/office/powerpoint/2010/main" val="212693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2</a:t>
            </a:fld>
            <a:endParaRPr lang="en-US"/>
          </a:p>
        </p:txBody>
      </p:sp>
    </p:spTree>
    <p:extLst>
      <p:ext uri="{BB962C8B-B14F-4D97-AF65-F5344CB8AC3E}">
        <p14:creationId xmlns:p14="http://schemas.microsoft.com/office/powerpoint/2010/main" val="185560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6</a:t>
            </a:fld>
            <a:endParaRPr lang="en-US"/>
          </a:p>
        </p:txBody>
      </p:sp>
    </p:spTree>
    <p:extLst>
      <p:ext uri="{BB962C8B-B14F-4D97-AF65-F5344CB8AC3E}">
        <p14:creationId xmlns:p14="http://schemas.microsoft.com/office/powerpoint/2010/main" val="30965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9</a:t>
            </a:fld>
            <a:endParaRPr lang="en-US"/>
          </a:p>
        </p:txBody>
      </p:sp>
    </p:spTree>
    <p:extLst>
      <p:ext uri="{BB962C8B-B14F-4D97-AF65-F5344CB8AC3E}">
        <p14:creationId xmlns:p14="http://schemas.microsoft.com/office/powerpoint/2010/main" val="114216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10</a:t>
            </a:fld>
            <a:endParaRPr lang="en-US"/>
          </a:p>
        </p:txBody>
      </p:sp>
    </p:spTree>
    <p:extLst>
      <p:ext uri="{BB962C8B-B14F-4D97-AF65-F5344CB8AC3E}">
        <p14:creationId xmlns:p14="http://schemas.microsoft.com/office/powerpoint/2010/main" val="382756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13</a:t>
            </a:fld>
            <a:endParaRPr lang="en-US"/>
          </a:p>
        </p:txBody>
      </p:sp>
    </p:spTree>
    <p:extLst>
      <p:ext uri="{BB962C8B-B14F-4D97-AF65-F5344CB8AC3E}">
        <p14:creationId xmlns:p14="http://schemas.microsoft.com/office/powerpoint/2010/main" val="60910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16</a:t>
            </a:fld>
            <a:endParaRPr lang="en-US"/>
          </a:p>
        </p:txBody>
      </p:sp>
    </p:spTree>
    <p:extLst>
      <p:ext uri="{BB962C8B-B14F-4D97-AF65-F5344CB8AC3E}">
        <p14:creationId xmlns:p14="http://schemas.microsoft.com/office/powerpoint/2010/main" val="326117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mn-lt"/>
            </a:endParaRPr>
          </a:p>
          <a:p>
            <a:endParaRPr lang="en-US" b="1" dirty="0"/>
          </a:p>
        </p:txBody>
      </p:sp>
      <p:sp>
        <p:nvSpPr>
          <p:cNvPr id="4" name="Slide Number Placeholder 3"/>
          <p:cNvSpPr>
            <a:spLocks noGrp="1"/>
          </p:cNvSpPr>
          <p:nvPr>
            <p:ph type="sldNum" sz="quarter" idx="10"/>
          </p:nvPr>
        </p:nvSpPr>
        <p:spPr/>
        <p:txBody>
          <a:bodyPr/>
          <a:lstStyle/>
          <a:p>
            <a:fld id="{8EDFAF91-A83B-42AE-9FE2-6A5C30D0F473}" type="slidenum">
              <a:rPr lang="en-US" smtClean="0"/>
              <a:t>17</a:t>
            </a:fld>
            <a:endParaRPr lang="en-US"/>
          </a:p>
        </p:txBody>
      </p:sp>
    </p:spTree>
    <p:extLst>
      <p:ext uri="{BB962C8B-B14F-4D97-AF65-F5344CB8AC3E}">
        <p14:creationId xmlns:p14="http://schemas.microsoft.com/office/powerpoint/2010/main" val="199333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FAF91-A83B-42AE-9FE2-6A5C30D0F473}" type="slidenum">
              <a:rPr lang="en-US" smtClean="0"/>
              <a:t>19</a:t>
            </a:fld>
            <a:endParaRPr lang="en-US"/>
          </a:p>
        </p:txBody>
      </p:sp>
    </p:spTree>
    <p:extLst>
      <p:ext uri="{BB962C8B-B14F-4D97-AF65-F5344CB8AC3E}">
        <p14:creationId xmlns:p14="http://schemas.microsoft.com/office/powerpoint/2010/main" val="102236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515A5-0181-BB46-918C-6418B60E83DD}"/>
              </a:ext>
            </a:extLst>
          </p:cNvPr>
          <p:cNvSpPr>
            <a:spLocks noGrp="1"/>
          </p:cNvSpPr>
          <p:nvPr>
            <p:ph type="ctrTitle"/>
          </p:nvPr>
        </p:nvSpPr>
        <p:spPr>
          <a:xfrm>
            <a:off x="1524000" y="2234541"/>
            <a:ext cx="9144000" cy="2387600"/>
          </a:xfrm>
        </p:spPr>
        <p:txBody>
          <a:bodyPr anchor="b"/>
          <a:lstStyle>
            <a:lvl1pPr algn="l">
              <a:defRPr sz="6000" b="1" i="0">
                <a:solidFill>
                  <a:schemeClr val="bg1"/>
                </a:solidFill>
                <a:latin typeface="Trebuchet MS" panose="020B070302020209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CEE92D15-D6C8-074A-9CF4-306609F37821}"/>
              </a:ext>
            </a:extLst>
          </p:cNvPr>
          <p:cNvSpPr>
            <a:spLocks noGrp="1"/>
          </p:cNvSpPr>
          <p:nvPr>
            <p:ph type="subTitle" idx="1"/>
          </p:nvPr>
        </p:nvSpPr>
        <p:spPr>
          <a:xfrm>
            <a:off x="1524000" y="4622142"/>
            <a:ext cx="9144000" cy="1127125"/>
          </a:xfrm>
        </p:spPr>
        <p:txBody>
          <a:bodyPr/>
          <a:lstStyle>
            <a:lvl1pPr marL="0" indent="0" algn="ctr">
              <a:buNone/>
              <a:defRPr sz="2400" b="0"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xmlns="" id="{DBACB90F-8126-B440-A42D-4B195472B1CB}"/>
              </a:ext>
            </a:extLst>
          </p:cNvPr>
          <p:cNvSpPr>
            <a:spLocks noGrp="1"/>
          </p:cNvSpPr>
          <p:nvPr>
            <p:ph type="dt" sz="half" idx="10"/>
          </p:nvPr>
        </p:nvSpPr>
        <p:spPr/>
        <p:txBody>
          <a:bodyPr/>
          <a:lstStyle>
            <a:lvl1pPr>
              <a:defRPr b="0" i="0">
                <a:solidFill>
                  <a:schemeClr val="bg1"/>
                </a:solidFill>
                <a:latin typeface="Trebuchet MS" panose="020B0703020202090204" pitchFamily="34" charset="0"/>
              </a:defRPr>
            </a:lvl1pPr>
          </a:lstStyle>
          <a:p>
            <a:fld id="{03566AA9-78AF-CF4C-A970-C88135E5A77C}" type="datetimeFigureOut">
              <a:rPr lang="en-US" smtClean="0"/>
              <a:pPr/>
              <a:t>9/18/2019</a:t>
            </a:fld>
            <a:endParaRPr lang="en-US" dirty="0"/>
          </a:p>
        </p:txBody>
      </p:sp>
      <p:sp>
        <p:nvSpPr>
          <p:cNvPr id="5" name="Footer Placeholder 4">
            <a:extLst>
              <a:ext uri="{FF2B5EF4-FFF2-40B4-BE49-F238E27FC236}">
                <a16:creationId xmlns:a16="http://schemas.microsoft.com/office/drawing/2014/main" xmlns="" id="{B6B157B9-65DC-B141-98AD-84620DFA5D81}"/>
              </a:ext>
            </a:extLst>
          </p:cNvPr>
          <p:cNvSpPr>
            <a:spLocks noGrp="1"/>
          </p:cNvSpPr>
          <p:nvPr>
            <p:ph type="ftr" sz="quarter" idx="11"/>
          </p:nvPr>
        </p:nvSpPr>
        <p:spPr/>
        <p:txBody>
          <a:bodyPr/>
          <a:lstStyle>
            <a:lvl1pPr>
              <a:defRPr b="0" i="0">
                <a:solidFill>
                  <a:schemeClr val="bg1"/>
                </a:solidFill>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xmlns="" id="{FE4342C9-C2B9-1447-8DAC-C11796F68F15}"/>
              </a:ext>
            </a:extLst>
          </p:cNvPr>
          <p:cNvSpPr>
            <a:spLocks noGrp="1"/>
          </p:cNvSpPr>
          <p:nvPr>
            <p:ph type="sldNum" sz="quarter" idx="12"/>
          </p:nvPr>
        </p:nvSpPr>
        <p:spPr/>
        <p:txBody>
          <a:bodyPr/>
          <a:lstStyle>
            <a:lvl1pPr>
              <a:defRPr b="0" i="0">
                <a:solidFill>
                  <a:schemeClr val="bg1"/>
                </a:solidFill>
                <a:latin typeface="Trebuchet MS" panose="020B0703020202090204" pitchFamily="34" charset="0"/>
              </a:defRPr>
            </a:lvl1pPr>
          </a:lstStyle>
          <a:p>
            <a:fld id="{65A52017-FAAD-B943-B47F-7808FE2093B2}" type="slidenum">
              <a:rPr lang="en-US" smtClean="0"/>
              <a:pPr/>
              <a:t>‹#›</a:t>
            </a:fld>
            <a:endParaRPr lang="en-US" dirty="0"/>
          </a:p>
        </p:txBody>
      </p:sp>
      <p:pic>
        <p:nvPicPr>
          <p:cNvPr id="7" name="NCESD Logo white.png" descr="NCESD Logo white.png">
            <a:extLst>
              <a:ext uri="{FF2B5EF4-FFF2-40B4-BE49-F238E27FC236}">
                <a16:creationId xmlns:a16="http://schemas.microsoft.com/office/drawing/2014/main" xmlns="" id="{AD62A592-B9D9-8642-B3C5-09102AFEDEB5}"/>
              </a:ext>
            </a:extLst>
          </p:cNvPr>
          <p:cNvPicPr>
            <a:picLocks noChangeAspect="1"/>
          </p:cNvPicPr>
          <p:nvPr userDrawn="1"/>
        </p:nvPicPr>
        <p:blipFill>
          <a:blip r:embed="rId3">
            <a:extLst/>
          </a:blip>
          <a:stretch>
            <a:fillRect/>
          </a:stretch>
        </p:blipFill>
        <p:spPr>
          <a:xfrm>
            <a:off x="270934" y="605496"/>
            <a:ext cx="4447698" cy="1629045"/>
          </a:xfrm>
          <a:prstGeom prst="rect">
            <a:avLst/>
          </a:prstGeom>
          <a:ln w="12700">
            <a:miter lim="400000"/>
          </a:ln>
          <a:effectLst>
            <a:outerShdw blurRad="63500" dist="25400" dir="5400000" rotWithShape="0">
              <a:srgbClr val="000000">
                <a:alpha val="50000"/>
              </a:srgbClr>
            </a:outerShdw>
          </a:effectLst>
        </p:spPr>
      </p:pic>
    </p:spTree>
    <p:extLst>
      <p:ext uri="{BB962C8B-B14F-4D97-AF65-F5344CB8AC3E}">
        <p14:creationId xmlns:p14="http://schemas.microsoft.com/office/powerpoint/2010/main" val="8890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9FDC2-35CE-B747-A41D-20519D9C299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6A335DF6-ACF4-484F-A975-A042B48F5368}"/>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4E84D3BD-EC13-794C-8CF0-8F7A256BFBD4}"/>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5" name="Footer Placeholder 4">
            <a:extLst>
              <a:ext uri="{FF2B5EF4-FFF2-40B4-BE49-F238E27FC236}">
                <a16:creationId xmlns:a16="http://schemas.microsoft.com/office/drawing/2014/main" xmlns="" id="{DD3F775B-DA71-C04C-8BE1-3DBF09D8D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54E2DC-6839-504C-B73B-4A265A9EB7DE}"/>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279752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30DC3AD-0DB8-2543-B4CB-5A4802EA630E}"/>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CD8794B3-A456-2F4B-863A-4B1FDD77976E}"/>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E51C5EA2-8BCC-B944-AEC5-09B853F3A536}"/>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5" name="Footer Placeholder 4">
            <a:extLst>
              <a:ext uri="{FF2B5EF4-FFF2-40B4-BE49-F238E27FC236}">
                <a16:creationId xmlns:a16="http://schemas.microsoft.com/office/drawing/2014/main" xmlns="" id="{C7508C68-8209-444A-8699-2E969850B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A02370-43C7-B94F-9F77-2BE8439F9334}"/>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26738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515A5-0181-BB46-918C-6418B60E83DD}"/>
              </a:ext>
            </a:extLst>
          </p:cNvPr>
          <p:cNvSpPr>
            <a:spLocks noGrp="1"/>
          </p:cNvSpPr>
          <p:nvPr>
            <p:ph type="ctrTitle" hasCustomPrompt="1"/>
          </p:nvPr>
        </p:nvSpPr>
        <p:spPr>
          <a:xfrm>
            <a:off x="1524000" y="2310111"/>
            <a:ext cx="9144000" cy="1135192"/>
          </a:xfrm>
        </p:spPr>
        <p:txBody>
          <a:bodyPr anchor="b"/>
          <a:lstStyle>
            <a:lvl1pPr algn="ctr">
              <a:defRPr sz="6000" b="1" i="0">
                <a:solidFill>
                  <a:schemeClr val="bg1"/>
                </a:solidFill>
                <a:latin typeface="Trebuchet MS" panose="020B0703020202090204" pitchFamily="34" charset="0"/>
              </a:defRPr>
            </a:lvl1pPr>
          </a:lstStyle>
          <a:p>
            <a:r>
              <a:rPr lang="en-US" dirty="0"/>
              <a:t>Thanks For Coming!</a:t>
            </a:r>
          </a:p>
        </p:txBody>
      </p:sp>
      <p:sp>
        <p:nvSpPr>
          <p:cNvPr id="3" name="Subtitle 2">
            <a:extLst>
              <a:ext uri="{FF2B5EF4-FFF2-40B4-BE49-F238E27FC236}">
                <a16:creationId xmlns:a16="http://schemas.microsoft.com/office/drawing/2014/main" xmlns="" id="{CEE92D15-D6C8-074A-9CF4-306609F37821}"/>
              </a:ext>
            </a:extLst>
          </p:cNvPr>
          <p:cNvSpPr>
            <a:spLocks noGrp="1"/>
          </p:cNvSpPr>
          <p:nvPr>
            <p:ph type="subTitle" idx="1" hasCustomPrompt="1"/>
          </p:nvPr>
        </p:nvSpPr>
        <p:spPr>
          <a:xfrm>
            <a:off x="1524000" y="3673274"/>
            <a:ext cx="9144000" cy="2075993"/>
          </a:xfrm>
        </p:spPr>
        <p:txBody>
          <a:bodyPr/>
          <a:lstStyle>
            <a:lvl1pPr marL="0" indent="0" algn="ctr">
              <a:buNone/>
              <a:defRPr sz="2200" b="0" i="0">
                <a:solidFill>
                  <a:schemeClr val="bg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a:t>
            </a:r>
          </a:p>
          <a:p>
            <a:r>
              <a:rPr lang="en-US" dirty="0"/>
              <a:t>Jane Doe</a:t>
            </a:r>
          </a:p>
          <a:p>
            <a:r>
              <a:rPr lang="en-US" dirty="0"/>
              <a:t>509.667.1111</a:t>
            </a:r>
          </a:p>
          <a:p>
            <a:r>
              <a:rPr lang="en-US" dirty="0" err="1"/>
              <a:t>Jane@ncesd.org</a:t>
            </a:r>
            <a:endParaRPr lang="en-US" dirty="0"/>
          </a:p>
          <a:p>
            <a:r>
              <a:rPr lang="en-US" dirty="0" err="1"/>
              <a:t>www.ncesd.org</a:t>
            </a:r>
            <a:endParaRPr lang="en-US" dirty="0"/>
          </a:p>
        </p:txBody>
      </p:sp>
      <p:sp>
        <p:nvSpPr>
          <p:cNvPr id="4" name="Date Placeholder 3">
            <a:extLst>
              <a:ext uri="{FF2B5EF4-FFF2-40B4-BE49-F238E27FC236}">
                <a16:creationId xmlns:a16="http://schemas.microsoft.com/office/drawing/2014/main" xmlns="" id="{DBACB90F-8126-B440-A42D-4B195472B1CB}"/>
              </a:ext>
            </a:extLst>
          </p:cNvPr>
          <p:cNvSpPr>
            <a:spLocks noGrp="1"/>
          </p:cNvSpPr>
          <p:nvPr>
            <p:ph type="dt" sz="half" idx="10"/>
          </p:nvPr>
        </p:nvSpPr>
        <p:spPr/>
        <p:txBody>
          <a:bodyPr/>
          <a:lstStyle>
            <a:lvl1pPr>
              <a:defRPr b="0" i="0">
                <a:solidFill>
                  <a:schemeClr val="bg1"/>
                </a:solidFill>
                <a:latin typeface="Trebuchet MS" panose="020B0703020202090204" pitchFamily="34" charset="0"/>
              </a:defRPr>
            </a:lvl1pPr>
          </a:lstStyle>
          <a:p>
            <a:fld id="{03566AA9-78AF-CF4C-A970-C88135E5A77C}" type="datetimeFigureOut">
              <a:rPr lang="en-US" smtClean="0"/>
              <a:pPr/>
              <a:t>9/18/2019</a:t>
            </a:fld>
            <a:endParaRPr lang="en-US" dirty="0"/>
          </a:p>
        </p:txBody>
      </p:sp>
      <p:sp>
        <p:nvSpPr>
          <p:cNvPr id="5" name="Footer Placeholder 4">
            <a:extLst>
              <a:ext uri="{FF2B5EF4-FFF2-40B4-BE49-F238E27FC236}">
                <a16:creationId xmlns:a16="http://schemas.microsoft.com/office/drawing/2014/main" xmlns="" id="{B6B157B9-65DC-B141-98AD-84620DFA5D81}"/>
              </a:ext>
            </a:extLst>
          </p:cNvPr>
          <p:cNvSpPr>
            <a:spLocks noGrp="1"/>
          </p:cNvSpPr>
          <p:nvPr>
            <p:ph type="ftr" sz="quarter" idx="11"/>
          </p:nvPr>
        </p:nvSpPr>
        <p:spPr/>
        <p:txBody>
          <a:bodyPr/>
          <a:lstStyle>
            <a:lvl1pPr>
              <a:defRPr b="0" i="0">
                <a:solidFill>
                  <a:schemeClr val="bg1"/>
                </a:solidFill>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xmlns="" id="{FE4342C9-C2B9-1447-8DAC-C11796F68F15}"/>
              </a:ext>
            </a:extLst>
          </p:cNvPr>
          <p:cNvSpPr>
            <a:spLocks noGrp="1"/>
          </p:cNvSpPr>
          <p:nvPr>
            <p:ph type="sldNum" sz="quarter" idx="12"/>
          </p:nvPr>
        </p:nvSpPr>
        <p:spPr/>
        <p:txBody>
          <a:bodyPr/>
          <a:lstStyle>
            <a:lvl1pPr>
              <a:defRPr b="0" i="0">
                <a:solidFill>
                  <a:schemeClr val="bg1"/>
                </a:solidFill>
                <a:latin typeface="Trebuchet MS" panose="020B0703020202090204" pitchFamily="34" charset="0"/>
              </a:defRPr>
            </a:lvl1pPr>
          </a:lstStyle>
          <a:p>
            <a:fld id="{65A52017-FAAD-B943-B47F-7808FE2093B2}" type="slidenum">
              <a:rPr lang="en-US" smtClean="0"/>
              <a:pPr/>
              <a:t>‹#›</a:t>
            </a:fld>
            <a:endParaRPr lang="en-US" dirty="0"/>
          </a:p>
        </p:txBody>
      </p:sp>
      <p:pic>
        <p:nvPicPr>
          <p:cNvPr id="7" name="NCESD Logo white.png" descr="NCESD Logo white.png">
            <a:extLst>
              <a:ext uri="{FF2B5EF4-FFF2-40B4-BE49-F238E27FC236}">
                <a16:creationId xmlns:a16="http://schemas.microsoft.com/office/drawing/2014/main" xmlns="" id="{AD62A592-B9D9-8642-B3C5-09102AFEDEB5}"/>
              </a:ext>
            </a:extLst>
          </p:cNvPr>
          <p:cNvPicPr>
            <a:picLocks noChangeAspect="1"/>
          </p:cNvPicPr>
          <p:nvPr userDrawn="1"/>
        </p:nvPicPr>
        <p:blipFill>
          <a:blip r:embed="rId3">
            <a:extLst/>
          </a:blip>
          <a:stretch>
            <a:fillRect/>
          </a:stretch>
        </p:blipFill>
        <p:spPr>
          <a:xfrm>
            <a:off x="4518409" y="926501"/>
            <a:ext cx="3155182" cy="1155639"/>
          </a:xfrm>
          <a:prstGeom prst="rect">
            <a:avLst/>
          </a:prstGeom>
          <a:ln w="12700">
            <a:miter lim="400000"/>
          </a:ln>
          <a:effectLst>
            <a:outerShdw blurRad="63500" dist="25400" dir="5400000" rotWithShape="0">
              <a:srgbClr val="000000">
                <a:alpha val="50000"/>
              </a:srgbClr>
            </a:outerShdw>
          </a:effectLst>
        </p:spPr>
      </p:pic>
    </p:spTree>
    <p:extLst>
      <p:ext uri="{BB962C8B-B14F-4D97-AF65-F5344CB8AC3E}">
        <p14:creationId xmlns:p14="http://schemas.microsoft.com/office/powerpoint/2010/main" val="286194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D5C99-01CF-2A47-BE9F-5FA146C25F4F}"/>
              </a:ext>
            </a:extLst>
          </p:cNvPr>
          <p:cNvSpPr>
            <a:spLocks noGrp="1"/>
          </p:cNvSpPr>
          <p:nvPr>
            <p:ph type="title"/>
          </p:nvPr>
        </p:nvSpPr>
        <p:spPr>
          <a:xfrm>
            <a:off x="838200" y="803010"/>
            <a:ext cx="10515600" cy="1325563"/>
          </a:xfrm>
        </p:spPr>
        <p:txBody>
          <a:bodyPr/>
          <a:lstStyle>
            <a:lvl1pPr>
              <a:defRPr b="1" i="0">
                <a:solidFill>
                  <a:schemeClr val="bg1"/>
                </a:solidFill>
                <a:latin typeface="Trebuchet MS" panose="020B0703020202090204" pitchFamily="34" charset="0"/>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xmlns="" id="{3DF734B2-D760-9046-AB7E-C39094B5E698}"/>
              </a:ext>
            </a:extLst>
          </p:cNvPr>
          <p:cNvSpPr>
            <a:spLocks noGrp="1"/>
          </p:cNvSpPr>
          <p:nvPr>
            <p:ph idx="1"/>
          </p:nvPr>
        </p:nvSpPr>
        <p:spPr>
          <a:xfrm>
            <a:off x="838200" y="2218267"/>
            <a:ext cx="10515600" cy="3958696"/>
          </a:xfrm>
        </p:spPr>
        <p:txBody>
          <a:bodyPr/>
          <a:lstStyle>
            <a:lvl1pPr>
              <a:defRPr b="0" i="0">
                <a:solidFill>
                  <a:schemeClr val="bg1"/>
                </a:solidFill>
                <a:latin typeface="Trebuchet MS" panose="020B0703020202090204" pitchFamily="34" charset="0"/>
              </a:defRPr>
            </a:lvl1pPr>
            <a:lvl2pPr>
              <a:defRPr b="0" i="0">
                <a:solidFill>
                  <a:schemeClr val="bg1"/>
                </a:solidFill>
                <a:latin typeface="Trebuchet MS" panose="020B0703020202090204" pitchFamily="34" charset="0"/>
              </a:defRPr>
            </a:lvl2pPr>
            <a:lvl3pPr>
              <a:defRPr b="0" i="0">
                <a:solidFill>
                  <a:schemeClr val="bg1"/>
                </a:solidFill>
                <a:latin typeface="Trebuchet MS" panose="020B0703020202090204" pitchFamily="34" charset="0"/>
              </a:defRPr>
            </a:lvl3pPr>
            <a:lvl4pPr>
              <a:defRPr b="0" i="0">
                <a:solidFill>
                  <a:schemeClr val="bg1"/>
                </a:solidFill>
                <a:latin typeface="Trebuchet MS" panose="020B0703020202090204" pitchFamily="34" charset="0"/>
              </a:defRPr>
            </a:lvl4pPr>
            <a:lvl5pPr>
              <a:defRPr b="0" i="0">
                <a:solidFill>
                  <a:schemeClr val="bg1"/>
                </a:solidFill>
                <a:latin typeface="Trebuchet MS" panose="020B070302020209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xmlns="" id="{95F506D7-CA77-2844-BD76-40349F3AA833}"/>
              </a:ext>
            </a:extLst>
          </p:cNvPr>
          <p:cNvSpPr>
            <a:spLocks noGrp="1"/>
          </p:cNvSpPr>
          <p:nvPr>
            <p:ph type="dt" sz="half" idx="10"/>
          </p:nvPr>
        </p:nvSpPr>
        <p:spPr/>
        <p:txBody>
          <a:bodyPr/>
          <a:lstStyle>
            <a:lvl1pPr>
              <a:defRPr b="0" i="0">
                <a:solidFill>
                  <a:schemeClr val="bg1"/>
                </a:solidFill>
                <a:latin typeface="Trebuchet MS" panose="020B0703020202090204" pitchFamily="34" charset="0"/>
              </a:defRPr>
            </a:lvl1pPr>
          </a:lstStyle>
          <a:p>
            <a:fld id="{03566AA9-78AF-CF4C-A970-C88135E5A77C}" type="datetimeFigureOut">
              <a:rPr lang="en-US" smtClean="0"/>
              <a:pPr/>
              <a:t>9/18/2019</a:t>
            </a:fld>
            <a:endParaRPr lang="en-US" dirty="0"/>
          </a:p>
        </p:txBody>
      </p:sp>
      <p:sp>
        <p:nvSpPr>
          <p:cNvPr id="5" name="Footer Placeholder 4">
            <a:extLst>
              <a:ext uri="{FF2B5EF4-FFF2-40B4-BE49-F238E27FC236}">
                <a16:creationId xmlns:a16="http://schemas.microsoft.com/office/drawing/2014/main" xmlns="" id="{BAF1845B-DE57-0C43-9FBC-18F0A36174DF}"/>
              </a:ext>
            </a:extLst>
          </p:cNvPr>
          <p:cNvSpPr>
            <a:spLocks noGrp="1"/>
          </p:cNvSpPr>
          <p:nvPr>
            <p:ph type="ftr" sz="quarter" idx="11"/>
          </p:nvPr>
        </p:nvSpPr>
        <p:spPr/>
        <p:txBody>
          <a:bodyPr/>
          <a:lstStyle>
            <a:lvl1pPr>
              <a:defRPr b="0" i="0">
                <a:solidFill>
                  <a:schemeClr val="bg1"/>
                </a:solidFill>
                <a:latin typeface="Trebuchet MS" panose="020B0703020202090204" pitchFamily="34" charset="0"/>
              </a:defRPr>
            </a:lvl1pPr>
          </a:lstStyle>
          <a:p>
            <a:endParaRPr lang="en-US" dirty="0"/>
          </a:p>
        </p:txBody>
      </p:sp>
      <p:sp>
        <p:nvSpPr>
          <p:cNvPr id="6" name="Slide Number Placeholder 5">
            <a:extLst>
              <a:ext uri="{FF2B5EF4-FFF2-40B4-BE49-F238E27FC236}">
                <a16:creationId xmlns:a16="http://schemas.microsoft.com/office/drawing/2014/main" xmlns="" id="{70A6E56D-FB97-8946-BFAD-31E08770C0BB}"/>
              </a:ext>
            </a:extLst>
          </p:cNvPr>
          <p:cNvSpPr>
            <a:spLocks noGrp="1"/>
          </p:cNvSpPr>
          <p:nvPr>
            <p:ph type="sldNum" sz="quarter" idx="12"/>
          </p:nvPr>
        </p:nvSpPr>
        <p:spPr/>
        <p:txBody>
          <a:bodyPr/>
          <a:lstStyle>
            <a:lvl1pPr>
              <a:defRPr b="0" i="0">
                <a:solidFill>
                  <a:schemeClr val="bg1"/>
                </a:solidFill>
                <a:latin typeface="Trebuchet MS" panose="020B0703020202090204" pitchFamily="34" charset="0"/>
              </a:defRPr>
            </a:lvl1pPr>
          </a:lstStyle>
          <a:p>
            <a:fld id="{65A52017-FAAD-B943-B47F-7808FE2093B2}" type="slidenum">
              <a:rPr lang="en-US" smtClean="0"/>
              <a:pPr/>
              <a:t>‹#›</a:t>
            </a:fld>
            <a:endParaRPr lang="en-US" dirty="0"/>
          </a:p>
        </p:txBody>
      </p:sp>
      <p:pic>
        <p:nvPicPr>
          <p:cNvPr id="7" name="NCESD Logo white.png" descr="NCESD Logo white.png">
            <a:extLst>
              <a:ext uri="{FF2B5EF4-FFF2-40B4-BE49-F238E27FC236}">
                <a16:creationId xmlns:a16="http://schemas.microsoft.com/office/drawing/2014/main" xmlns="" id="{100B7D5C-0296-5B47-8EC8-13C0C0CFB9D1}"/>
              </a:ext>
            </a:extLst>
          </p:cNvPr>
          <p:cNvPicPr>
            <a:picLocks noChangeAspect="1"/>
          </p:cNvPicPr>
          <p:nvPr userDrawn="1"/>
        </p:nvPicPr>
        <p:blipFill>
          <a:blip r:embed="rId2">
            <a:extLst/>
          </a:blip>
          <a:stretch>
            <a:fillRect/>
          </a:stretch>
        </p:blipFill>
        <p:spPr>
          <a:xfrm>
            <a:off x="338667" y="42943"/>
            <a:ext cx="2099734" cy="769063"/>
          </a:xfrm>
          <a:prstGeom prst="rect">
            <a:avLst/>
          </a:prstGeom>
          <a:ln w="12700">
            <a:miter lim="400000"/>
          </a:ln>
          <a:effectLst>
            <a:outerShdw blurRad="63500" dist="25400" dir="5400000" rotWithShape="0">
              <a:srgbClr val="000000">
                <a:alpha val="50000"/>
              </a:srgbClr>
            </a:outerShdw>
          </a:effectLst>
        </p:spPr>
      </p:pic>
    </p:spTree>
    <p:extLst>
      <p:ext uri="{BB962C8B-B14F-4D97-AF65-F5344CB8AC3E}">
        <p14:creationId xmlns:p14="http://schemas.microsoft.com/office/powerpoint/2010/main" val="371233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95579-6E6D-B544-8EEC-96973FDE37D6}"/>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CB2E1E71-A86E-9E48-9719-418BD519B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2E656B23-FE1A-1542-BC1A-C69A7742601A}"/>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5" name="Footer Placeholder 4">
            <a:extLst>
              <a:ext uri="{FF2B5EF4-FFF2-40B4-BE49-F238E27FC236}">
                <a16:creationId xmlns:a16="http://schemas.microsoft.com/office/drawing/2014/main" xmlns="" id="{A66ACFD0-C092-C54B-BC9A-5BD49533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C12426-2FED-464D-A8FB-85CE6882D321}"/>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116911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6DACF0-E0B5-BA4B-9ACF-B665C76F560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F77A7E09-2E7A-784B-AE7F-855D92BC6FAD}"/>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xmlns="" id="{093BDB16-8AFC-BA42-B54D-823766DC7B6C}"/>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xmlns="" id="{75079C0F-0B66-3C45-A047-6EBAF95A4F6F}"/>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6" name="Footer Placeholder 5">
            <a:extLst>
              <a:ext uri="{FF2B5EF4-FFF2-40B4-BE49-F238E27FC236}">
                <a16:creationId xmlns:a16="http://schemas.microsoft.com/office/drawing/2014/main" xmlns="" id="{C4E87068-41C6-7645-BBA7-E86B36A9B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6FC114-A7F1-D841-AF24-11E858A59DD0}"/>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25944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C90C6-28E0-8D4C-AEF2-2EF88C84D456}"/>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29C1E70B-A5C3-9B46-86BD-75CAC3C71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F12553AB-2DED-0943-B764-7DF583CD7D4F}"/>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xmlns="" id="{C336AD19-5BDA-2846-949D-A95B7DB0A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73576432-2F4C-034C-9D46-6EFB41639BA3}"/>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xmlns="" id="{53A4C6C4-D5E6-0849-A1F3-3233611FB38F}"/>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8" name="Footer Placeholder 7">
            <a:extLst>
              <a:ext uri="{FF2B5EF4-FFF2-40B4-BE49-F238E27FC236}">
                <a16:creationId xmlns:a16="http://schemas.microsoft.com/office/drawing/2014/main" xmlns="" id="{ABFA3495-6A12-9B49-B194-920E9DAA8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AC0A86-0C47-394A-86AD-C2AB28BBF565}"/>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1713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7699A-58E3-9E43-8E27-5B0DE828402B}"/>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9A64BE0F-C8B3-B445-AB13-80CA6A5FFC7D}"/>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4" name="Footer Placeholder 3">
            <a:extLst>
              <a:ext uri="{FF2B5EF4-FFF2-40B4-BE49-F238E27FC236}">
                <a16:creationId xmlns:a16="http://schemas.microsoft.com/office/drawing/2014/main" xmlns="" id="{011012A2-693E-A049-8419-5142E8D5D0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46225A4-6EB4-734D-9C05-48DD5B564D70}"/>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208322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C4FB3FD-857D-2843-9F53-FF37AC928E53}"/>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3" name="Footer Placeholder 2">
            <a:extLst>
              <a:ext uri="{FF2B5EF4-FFF2-40B4-BE49-F238E27FC236}">
                <a16:creationId xmlns:a16="http://schemas.microsoft.com/office/drawing/2014/main" xmlns="" id="{620BE037-E23E-AA4E-9C0F-0FFF2EB312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903EDC5-F56E-5F4F-968F-D2065E050A8F}"/>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297274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6FE78-F0BD-5E41-8362-30C2B18A3FB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7339F175-2A91-1640-93FF-D28DB7ABB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EDE49034-CBD5-BE41-84E9-4760380D4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4B5D3F4E-78E0-DA41-8FC8-636B484CF529}"/>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6" name="Footer Placeholder 5">
            <a:extLst>
              <a:ext uri="{FF2B5EF4-FFF2-40B4-BE49-F238E27FC236}">
                <a16:creationId xmlns:a16="http://schemas.microsoft.com/office/drawing/2014/main" xmlns="" id="{A1EA6C46-BC3A-CE4E-83E0-224421840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0F57EE-D93B-1048-9D6D-97D25FB63DE6}"/>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248641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F2EBD-B0A8-EC4A-8ABC-2C3D9DEDD70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9B24368F-6C91-334E-AE1C-F4FD69928C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xmlns="" id="{EB87095F-D4CA-1A41-843C-FF220B96E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9F110BCE-846D-D347-B5D4-189B8C8B8CFF}"/>
              </a:ext>
            </a:extLst>
          </p:cNvPr>
          <p:cNvSpPr>
            <a:spLocks noGrp="1"/>
          </p:cNvSpPr>
          <p:nvPr>
            <p:ph type="dt" sz="half" idx="10"/>
          </p:nvPr>
        </p:nvSpPr>
        <p:spPr/>
        <p:txBody>
          <a:bodyPr/>
          <a:lstStyle/>
          <a:p>
            <a:fld id="{03566AA9-78AF-CF4C-A970-C88135E5A77C}" type="datetimeFigureOut">
              <a:rPr lang="en-US" smtClean="0"/>
              <a:t>9/18/2019</a:t>
            </a:fld>
            <a:endParaRPr lang="en-US"/>
          </a:p>
        </p:txBody>
      </p:sp>
      <p:sp>
        <p:nvSpPr>
          <p:cNvPr id="6" name="Footer Placeholder 5">
            <a:extLst>
              <a:ext uri="{FF2B5EF4-FFF2-40B4-BE49-F238E27FC236}">
                <a16:creationId xmlns:a16="http://schemas.microsoft.com/office/drawing/2014/main" xmlns="" id="{936EFD31-5ECB-F745-B555-B386D61F0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FC9271-EC0E-1949-94A8-CE4405F40E94}"/>
              </a:ext>
            </a:extLst>
          </p:cNvPr>
          <p:cNvSpPr>
            <a:spLocks noGrp="1"/>
          </p:cNvSpPr>
          <p:nvPr>
            <p:ph type="sldNum" sz="quarter" idx="12"/>
          </p:nvPr>
        </p:nvSpPr>
        <p:spPr/>
        <p:txBody>
          <a:bodyPr/>
          <a:lstStyle/>
          <a:p>
            <a:fld id="{65A52017-FAAD-B943-B47F-7808FE2093B2}" type="slidenum">
              <a:rPr lang="en-US" smtClean="0"/>
              <a:t>‹#›</a:t>
            </a:fld>
            <a:endParaRPr lang="en-US"/>
          </a:p>
        </p:txBody>
      </p:sp>
    </p:spTree>
    <p:extLst>
      <p:ext uri="{BB962C8B-B14F-4D97-AF65-F5344CB8AC3E}">
        <p14:creationId xmlns:p14="http://schemas.microsoft.com/office/powerpoint/2010/main" val="26085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A2DEA48-E504-7247-AF9C-A3E2CDA5A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4D18FDBE-93EC-AE47-A999-8265F23881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A764CB3-CB1E-3F4E-8C91-4CD8394F2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3566AA9-78AF-CF4C-A970-C88135E5A77C}" type="datetimeFigureOut">
              <a:rPr lang="en-US" smtClean="0"/>
              <a:pPr/>
              <a:t>9/18/2019</a:t>
            </a:fld>
            <a:endParaRPr lang="en-US" dirty="0"/>
          </a:p>
        </p:txBody>
      </p:sp>
      <p:sp>
        <p:nvSpPr>
          <p:cNvPr id="5" name="Footer Placeholder 4">
            <a:extLst>
              <a:ext uri="{FF2B5EF4-FFF2-40B4-BE49-F238E27FC236}">
                <a16:creationId xmlns:a16="http://schemas.microsoft.com/office/drawing/2014/main" xmlns="" id="{86490E2A-DF99-B345-B3D4-5E4C91ED21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xmlns="" id="{1C1A5B2D-0749-4E4B-90CD-DDAE57DC53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5A52017-FAAD-B943-B47F-7808FE2093B2}" type="slidenum">
              <a:rPr lang="en-US" smtClean="0"/>
              <a:pPr/>
              <a:t>‹#›</a:t>
            </a:fld>
            <a:endParaRPr lang="en-US" dirty="0"/>
          </a:p>
        </p:txBody>
      </p:sp>
    </p:spTree>
    <p:extLst>
      <p:ext uri="{BB962C8B-B14F-4D97-AF65-F5344CB8AC3E}">
        <p14:creationId xmlns:p14="http://schemas.microsoft.com/office/powerpoint/2010/main" val="1537730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i="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7E5AF-E5BE-9543-A2E2-3FFBFD9835DF}"/>
              </a:ext>
            </a:extLst>
          </p:cNvPr>
          <p:cNvSpPr>
            <a:spLocks noGrp="1"/>
          </p:cNvSpPr>
          <p:nvPr>
            <p:ph type="ctrTitle"/>
          </p:nvPr>
        </p:nvSpPr>
        <p:spPr>
          <a:xfrm>
            <a:off x="1753512" y="2959641"/>
            <a:ext cx="9144000" cy="939141"/>
          </a:xfrm>
        </p:spPr>
        <p:txBody>
          <a:bodyPr>
            <a:normAutofit/>
          </a:bodyPr>
          <a:lstStyle/>
          <a:p>
            <a:pPr algn="ctr"/>
            <a:r>
              <a:rPr lang="en-US" sz="4800" dirty="0" smtClean="0">
                <a:latin typeface="+mn-lt"/>
              </a:rPr>
              <a:t>Migrant Health Spot Screeners</a:t>
            </a:r>
            <a:endParaRPr lang="en-US" sz="4800" dirty="0">
              <a:latin typeface="+mn-lt"/>
            </a:endParaRPr>
          </a:p>
        </p:txBody>
      </p:sp>
      <p:sp>
        <p:nvSpPr>
          <p:cNvPr id="3" name="Subtitle 2">
            <a:extLst>
              <a:ext uri="{FF2B5EF4-FFF2-40B4-BE49-F238E27FC236}">
                <a16:creationId xmlns:a16="http://schemas.microsoft.com/office/drawing/2014/main" xmlns="" id="{DA67BEB1-6175-1541-8BA5-90A070F67437}"/>
              </a:ext>
            </a:extLst>
          </p:cNvPr>
          <p:cNvSpPr>
            <a:spLocks noGrp="1"/>
          </p:cNvSpPr>
          <p:nvPr>
            <p:ph type="subTitle" idx="1"/>
          </p:nvPr>
        </p:nvSpPr>
        <p:spPr>
          <a:xfrm>
            <a:off x="1824632" y="4266989"/>
            <a:ext cx="9144000" cy="2218217"/>
          </a:xfrm>
        </p:spPr>
        <p:txBody>
          <a:bodyPr>
            <a:normAutofit lnSpcReduction="10000"/>
          </a:bodyPr>
          <a:lstStyle/>
          <a:p>
            <a:r>
              <a:rPr lang="en-US" sz="3600" dirty="0" smtClean="0">
                <a:latin typeface="+mn-lt"/>
              </a:rPr>
              <a:t>School Nurse Corps Lending Library</a:t>
            </a:r>
          </a:p>
          <a:p>
            <a:endParaRPr lang="en-US" sz="3600" dirty="0">
              <a:latin typeface="+mn-lt"/>
            </a:endParaRPr>
          </a:p>
          <a:p>
            <a:endParaRPr lang="en-US" sz="2000" dirty="0" smtClean="0">
              <a:latin typeface="+mn-lt"/>
            </a:endParaRPr>
          </a:p>
          <a:p>
            <a:r>
              <a:rPr lang="en-US" sz="2000" dirty="0"/>
              <a:t>Cathy Meuret, MAEd, BSN, RN</a:t>
            </a:r>
          </a:p>
          <a:p>
            <a:r>
              <a:rPr lang="en-US" sz="2000" dirty="0"/>
              <a:t>School Nurse Corps Nurse </a:t>
            </a:r>
            <a:r>
              <a:rPr lang="en-US" sz="2000" dirty="0" smtClean="0"/>
              <a:t>Administrator, NCESD</a:t>
            </a:r>
            <a:endParaRPr lang="en-US" sz="2000" dirty="0"/>
          </a:p>
        </p:txBody>
      </p:sp>
    </p:spTree>
    <p:extLst>
      <p:ext uri="{BB962C8B-B14F-4D97-AF65-F5344CB8AC3E}">
        <p14:creationId xmlns:p14="http://schemas.microsoft.com/office/powerpoint/2010/main" val="21413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00575" y="140228"/>
            <a:ext cx="10515600" cy="1325563"/>
          </a:xfrm>
        </p:spPr>
        <p:txBody>
          <a:bodyPr>
            <a:normAutofit/>
          </a:bodyPr>
          <a:lstStyle/>
          <a:p>
            <a:r>
              <a:rPr lang="en-US" b="0" dirty="0" smtClean="0">
                <a:latin typeface="+mn-lt"/>
              </a:rPr>
              <a:t>Program Priority Targets</a:t>
            </a:r>
            <a:endParaRPr lang="en-US" b="0" dirty="0">
              <a:latin typeface="+mn-lt"/>
            </a:endParaRPr>
          </a:p>
        </p:txBody>
      </p:sp>
      <p:sp>
        <p:nvSpPr>
          <p:cNvPr id="5" name="Content Placeholder 4"/>
          <p:cNvSpPr>
            <a:spLocks noGrp="1"/>
          </p:cNvSpPr>
          <p:nvPr>
            <p:ph idx="1"/>
          </p:nvPr>
        </p:nvSpPr>
        <p:spPr>
          <a:xfrm>
            <a:off x="697132" y="1344506"/>
            <a:ext cx="11047828" cy="5066454"/>
          </a:xfrm>
        </p:spPr>
        <p:txBody>
          <a:bodyPr>
            <a:normAutofit fontScale="92500" lnSpcReduction="20000"/>
          </a:bodyPr>
          <a:lstStyle/>
          <a:p>
            <a:pPr marL="457200" lvl="1" indent="0">
              <a:buNone/>
            </a:pPr>
            <a:endParaRPr lang="en-US" sz="1200" dirty="0">
              <a:latin typeface="+mn-lt"/>
            </a:endParaRPr>
          </a:p>
          <a:p>
            <a:pPr marL="514350" lvl="0" indent="-514350">
              <a:buFont typeface="+mj-lt"/>
              <a:buAutoNum type="arabicPeriod"/>
            </a:pPr>
            <a:r>
              <a:rPr lang="en-US" sz="3000" dirty="0" smtClean="0">
                <a:latin typeface="+mn-lt"/>
              </a:rPr>
              <a:t>NCW Migrant Youth Vision Screening Programs and Events</a:t>
            </a:r>
          </a:p>
          <a:p>
            <a:pPr marL="514350" lvl="0" indent="-514350">
              <a:buFont typeface="+mj-lt"/>
              <a:buAutoNum type="arabicPeriod"/>
            </a:pPr>
            <a:endParaRPr lang="en-US" sz="3000" dirty="0" smtClean="0">
              <a:latin typeface="+mn-lt"/>
            </a:endParaRPr>
          </a:p>
          <a:p>
            <a:pPr marL="514350" lvl="0" indent="-514350">
              <a:buFont typeface="+mj-lt"/>
              <a:buAutoNum type="arabicPeriod"/>
            </a:pPr>
            <a:r>
              <a:rPr lang="en-US" sz="3000" dirty="0" smtClean="0">
                <a:latin typeface="+mn-lt"/>
              </a:rPr>
              <a:t>School </a:t>
            </a:r>
            <a:r>
              <a:rPr lang="en-US" sz="3000" dirty="0">
                <a:latin typeface="+mn-lt"/>
              </a:rPr>
              <a:t>districts that participate in the Washington State Migrant Education Program (MEP</a:t>
            </a:r>
            <a:r>
              <a:rPr lang="en-US" sz="3000" dirty="0" smtClean="0">
                <a:latin typeface="+mn-lt"/>
              </a:rPr>
              <a:t>) </a:t>
            </a:r>
          </a:p>
          <a:p>
            <a:pPr marL="514350" lvl="0" indent="-514350">
              <a:buFont typeface="+mj-lt"/>
              <a:buAutoNum type="arabicPeriod"/>
            </a:pPr>
            <a:endParaRPr lang="en-US" sz="3000" dirty="0" smtClean="0">
              <a:latin typeface="+mn-lt"/>
            </a:endParaRPr>
          </a:p>
          <a:p>
            <a:pPr marL="514350" lvl="0" indent="-514350">
              <a:buFont typeface="+mj-lt"/>
              <a:buAutoNum type="arabicPeriod"/>
            </a:pPr>
            <a:r>
              <a:rPr lang="en-US" sz="3000" dirty="0" smtClean="0">
                <a:latin typeface="+mn-lt"/>
              </a:rPr>
              <a:t>School </a:t>
            </a:r>
            <a:r>
              <a:rPr lang="en-US" sz="3000" dirty="0">
                <a:latin typeface="+mn-lt"/>
              </a:rPr>
              <a:t>districts </a:t>
            </a:r>
            <a:r>
              <a:rPr lang="en-US" sz="3000" dirty="0" smtClean="0">
                <a:latin typeface="+mn-lt"/>
              </a:rPr>
              <a:t>with migrant </a:t>
            </a:r>
            <a:r>
              <a:rPr lang="en-US" sz="3000" dirty="0">
                <a:latin typeface="+mn-lt"/>
              </a:rPr>
              <a:t>students </a:t>
            </a:r>
            <a:r>
              <a:rPr lang="en-US" sz="3000" dirty="0" smtClean="0">
                <a:latin typeface="+mn-lt"/>
              </a:rPr>
              <a:t>that </a:t>
            </a:r>
            <a:r>
              <a:rPr lang="en-US" sz="3000" dirty="0">
                <a:latin typeface="+mn-lt"/>
              </a:rPr>
              <a:t>do not participate in </a:t>
            </a:r>
            <a:r>
              <a:rPr lang="en-US" sz="3000" dirty="0" smtClean="0">
                <a:latin typeface="+mn-lt"/>
              </a:rPr>
              <a:t>MEP</a:t>
            </a:r>
            <a:endParaRPr lang="en-US" sz="3000" dirty="0">
              <a:latin typeface="+mn-lt"/>
            </a:endParaRPr>
          </a:p>
          <a:p>
            <a:pPr marL="514350" lvl="0" indent="-514350">
              <a:buFont typeface="+mj-lt"/>
              <a:buAutoNum type="arabicPeriod"/>
            </a:pPr>
            <a:endParaRPr lang="en-US" sz="3000" dirty="0" smtClean="0">
              <a:latin typeface="+mn-lt"/>
            </a:endParaRPr>
          </a:p>
          <a:p>
            <a:pPr marL="514350" lvl="0" indent="-514350">
              <a:buFont typeface="+mj-lt"/>
              <a:buAutoNum type="arabicPeriod"/>
            </a:pPr>
            <a:r>
              <a:rPr lang="en-US" sz="3000" dirty="0" smtClean="0">
                <a:latin typeface="+mn-lt"/>
              </a:rPr>
              <a:t>All other school districts</a:t>
            </a:r>
          </a:p>
          <a:p>
            <a:pPr marL="0" lvl="0" indent="0">
              <a:buNone/>
            </a:pPr>
            <a:r>
              <a:rPr lang="en-US" sz="3000" dirty="0" smtClean="0">
                <a:latin typeface="+mn-lt"/>
              </a:rPr>
              <a:t>  </a:t>
            </a:r>
          </a:p>
          <a:p>
            <a:pPr marL="514350" lvl="0" indent="-514350">
              <a:buFont typeface="+mj-lt"/>
              <a:buAutoNum type="arabicPeriod" startAt="5"/>
            </a:pPr>
            <a:r>
              <a:rPr lang="en-US" sz="3000" dirty="0" smtClean="0">
                <a:latin typeface="+mn-lt"/>
              </a:rPr>
              <a:t>Students outside WA State requirements – Grades 4, 6, 8, 9, 10, 11 and 12, including eligible out-of-school youth</a:t>
            </a:r>
            <a:endParaRPr lang="en-US" sz="3000" dirty="0">
              <a:latin typeface="+mn-lt"/>
            </a:endParaRPr>
          </a:p>
          <a:p>
            <a:pPr marL="457200" indent="-457200">
              <a:buFont typeface="+mj-lt"/>
              <a:buAutoNum type="arabicPeriod" startAt="5"/>
              <a:tabLst>
                <a:tab pos="457200" algn="l"/>
              </a:tabLst>
            </a:pPr>
            <a:endParaRPr lang="en-US" sz="2400" dirty="0"/>
          </a:p>
          <a:p>
            <a:pPr marL="457200" lvl="1" indent="0">
              <a:buNone/>
            </a:pPr>
            <a:endParaRPr lang="en-US" sz="1400" dirty="0"/>
          </a:p>
          <a:p>
            <a:pPr marL="457200" lvl="1" indent="0">
              <a:buNone/>
            </a:pPr>
            <a:endParaRPr lang="en-US" dirty="0" smtClean="0"/>
          </a:p>
          <a:p>
            <a:pPr marL="0" indent="0">
              <a:buNone/>
              <a:tabLst>
                <a:tab pos="457200" algn="l"/>
              </a:tabLst>
            </a:pPr>
            <a:endParaRPr lang="en-US" sz="2400" dirty="0"/>
          </a:p>
          <a:p>
            <a:pPr marL="457200" lvl="1" indent="0">
              <a:buNone/>
            </a:pPr>
            <a:endParaRPr lang="en-US" dirty="0" smtClean="0"/>
          </a:p>
        </p:txBody>
      </p:sp>
    </p:spTree>
    <p:extLst>
      <p:ext uri="{BB962C8B-B14F-4D97-AF65-F5344CB8AC3E}">
        <p14:creationId xmlns:p14="http://schemas.microsoft.com/office/powerpoint/2010/main" val="63070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034" y="296573"/>
            <a:ext cx="10515600" cy="1325563"/>
          </a:xfrm>
        </p:spPr>
        <p:txBody>
          <a:bodyPr/>
          <a:lstStyle/>
          <a:p>
            <a:r>
              <a:rPr lang="en-US" b="0" dirty="0" smtClean="0">
                <a:latin typeface="+mn-lt"/>
              </a:rPr>
              <a:t>Program Requirements</a:t>
            </a:r>
            <a:endParaRPr lang="en-US" b="0" dirty="0">
              <a:latin typeface="+mn-lt"/>
            </a:endParaRPr>
          </a:p>
        </p:txBody>
      </p:sp>
      <p:sp>
        <p:nvSpPr>
          <p:cNvPr id="3" name="Content Placeholder 2"/>
          <p:cNvSpPr>
            <a:spLocks noGrp="1"/>
          </p:cNvSpPr>
          <p:nvPr>
            <p:ph idx="1"/>
          </p:nvPr>
        </p:nvSpPr>
        <p:spPr>
          <a:xfrm>
            <a:off x="665480" y="1801707"/>
            <a:ext cx="10515600" cy="4753838"/>
          </a:xfrm>
        </p:spPr>
        <p:txBody>
          <a:bodyPr>
            <a:normAutofit/>
          </a:bodyPr>
          <a:lstStyle/>
          <a:p>
            <a:pPr lvl="0"/>
            <a:r>
              <a:rPr lang="en-US" dirty="0" smtClean="0">
                <a:latin typeface="+mn-lt"/>
              </a:rPr>
              <a:t>Adhere </a:t>
            </a:r>
            <a:r>
              <a:rPr lang="en-US" dirty="0">
                <a:latin typeface="+mn-lt"/>
              </a:rPr>
              <a:t>to </a:t>
            </a:r>
            <a:r>
              <a:rPr lang="en-US" dirty="0" smtClean="0">
                <a:latin typeface="+mn-lt"/>
              </a:rPr>
              <a:t>NCESD Lending Library </a:t>
            </a:r>
            <a:r>
              <a:rPr lang="en-US" dirty="0">
                <a:latin typeface="+mn-lt"/>
              </a:rPr>
              <a:t>vision screener policy and procedures. </a:t>
            </a:r>
          </a:p>
          <a:p>
            <a:pPr lvl="0"/>
            <a:r>
              <a:rPr lang="en-US" dirty="0">
                <a:latin typeface="+mn-lt"/>
              </a:rPr>
              <a:t>Demonstrate competency in use of the Spot </a:t>
            </a:r>
            <a:r>
              <a:rPr lang="en-US" dirty="0" smtClean="0">
                <a:latin typeface="+mn-lt"/>
              </a:rPr>
              <a:t>Screener.</a:t>
            </a:r>
          </a:p>
          <a:p>
            <a:pPr lvl="0"/>
            <a:r>
              <a:rPr lang="en-US" dirty="0" smtClean="0">
                <a:latin typeface="+mn-lt"/>
              </a:rPr>
              <a:t>Train other personnel before screening event. </a:t>
            </a:r>
          </a:p>
          <a:p>
            <a:pPr lvl="0"/>
            <a:r>
              <a:rPr lang="en-US" dirty="0" smtClean="0">
                <a:latin typeface="+mn-lt"/>
              </a:rPr>
              <a:t>Restrict </a:t>
            </a:r>
            <a:r>
              <a:rPr lang="en-US" dirty="0">
                <a:latin typeface="+mn-lt"/>
              </a:rPr>
              <a:t>screener use to trained personnel.  </a:t>
            </a:r>
          </a:p>
          <a:p>
            <a:pPr lvl="0"/>
            <a:r>
              <a:rPr lang="en-US" dirty="0">
                <a:latin typeface="+mn-lt"/>
              </a:rPr>
              <a:t>Maintain responsibility for equipment safety and appropriate use. </a:t>
            </a:r>
          </a:p>
          <a:p>
            <a:pPr lvl="0"/>
            <a:r>
              <a:rPr lang="en-US" dirty="0">
                <a:latin typeface="+mn-lt"/>
              </a:rPr>
              <a:t>Coordinate, collect, and report migrant student vision screening and referral data with the ESD MEP </a:t>
            </a:r>
            <a:r>
              <a:rPr lang="en-US" dirty="0" smtClean="0">
                <a:latin typeface="+mn-lt"/>
              </a:rPr>
              <a:t>Coordinator/</a:t>
            </a:r>
            <a:r>
              <a:rPr lang="en-US" dirty="0">
                <a:latin typeface="+mn-lt"/>
              </a:rPr>
              <a:t>Out-of-School </a:t>
            </a:r>
            <a:r>
              <a:rPr lang="en-US" dirty="0" smtClean="0">
                <a:latin typeface="+mn-lt"/>
              </a:rPr>
              <a:t>Youth Coordinator. </a:t>
            </a:r>
            <a:endParaRPr lang="en-US" dirty="0">
              <a:latin typeface="+mn-lt"/>
            </a:endParaRPr>
          </a:p>
          <a:p>
            <a:endParaRPr lang="en-US" dirty="0"/>
          </a:p>
        </p:txBody>
      </p:sp>
    </p:spTree>
    <p:extLst>
      <p:ext uri="{BB962C8B-B14F-4D97-AF65-F5344CB8AC3E}">
        <p14:creationId xmlns:p14="http://schemas.microsoft.com/office/powerpoint/2010/main" val="174589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3883" y="329535"/>
            <a:ext cx="7858017" cy="5444008"/>
          </a:xfrm>
          <a:prstGeom prst="rect">
            <a:avLst/>
          </a:prstGeom>
          <a:effectLst>
            <a:softEdge rad="203200"/>
          </a:effectLst>
        </p:spPr>
      </p:pic>
      <p:sp>
        <p:nvSpPr>
          <p:cNvPr id="5" name="Content Placeholder 4"/>
          <p:cNvSpPr>
            <a:spLocks noGrp="1"/>
          </p:cNvSpPr>
          <p:nvPr>
            <p:ph sz="half" idx="1"/>
          </p:nvPr>
        </p:nvSpPr>
        <p:spPr>
          <a:xfrm>
            <a:off x="1410871" y="6068963"/>
            <a:ext cx="8727831" cy="1042255"/>
          </a:xfrm>
        </p:spPr>
        <p:txBody>
          <a:bodyPr/>
          <a:lstStyle/>
          <a:p>
            <a:pPr marL="0" indent="0" algn="ctr">
              <a:buNone/>
            </a:pPr>
            <a:r>
              <a:rPr lang="en-US" dirty="0" smtClean="0"/>
              <a:t>…………or </a:t>
            </a:r>
            <a:r>
              <a:rPr lang="en-US" dirty="0"/>
              <a:t>school </a:t>
            </a:r>
            <a:r>
              <a:rPr lang="en-US" dirty="0" smtClean="0"/>
              <a:t>nurse or librarian or …………. </a:t>
            </a:r>
            <a:endParaRPr lang="en-US" dirty="0"/>
          </a:p>
          <a:p>
            <a:endParaRPr lang="en-US" dirty="0"/>
          </a:p>
        </p:txBody>
      </p:sp>
    </p:spTree>
    <p:extLst>
      <p:ext uri="{BB962C8B-B14F-4D97-AF65-F5344CB8AC3E}">
        <p14:creationId xmlns:p14="http://schemas.microsoft.com/office/powerpoint/2010/main" val="414586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99049" y="232776"/>
            <a:ext cx="10515600" cy="1325563"/>
          </a:xfrm>
        </p:spPr>
        <p:txBody>
          <a:bodyPr>
            <a:normAutofit/>
          </a:bodyPr>
          <a:lstStyle/>
          <a:p>
            <a:r>
              <a:rPr lang="en-US" b="0" dirty="0" smtClean="0">
                <a:latin typeface="+mn-lt"/>
              </a:rPr>
              <a:t>Equipment Kit</a:t>
            </a:r>
            <a:endParaRPr lang="en-US" b="0" dirty="0">
              <a:latin typeface="+mn-lt"/>
            </a:endParaRPr>
          </a:p>
        </p:txBody>
      </p:sp>
      <p:sp>
        <p:nvSpPr>
          <p:cNvPr id="5" name="Content Placeholder 4"/>
          <p:cNvSpPr>
            <a:spLocks noGrp="1"/>
          </p:cNvSpPr>
          <p:nvPr>
            <p:ph sz="half" idx="1"/>
          </p:nvPr>
        </p:nvSpPr>
        <p:spPr>
          <a:xfrm>
            <a:off x="458373" y="1558339"/>
            <a:ext cx="4985824" cy="4351338"/>
          </a:xfrm>
        </p:spPr>
        <p:txBody>
          <a:bodyPr>
            <a:normAutofit fontScale="85000" lnSpcReduction="20000"/>
          </a:bodyPr>
          <a:lstStyle/>
          <a:p>
            <a:pPr marL="457200" lvl="1" indent="0">
              <a:buNone/>
            </a:pPr>
            <a:endParaRPr lang="en-US" sz="1400" dirty="0"/>
          </a:p>
          <a:p>
            <a:pPr lvl="1"/>
            <a:endParaRPr lang="en-US" sz="2800" dirty="0">
              <a:latin typeface="+mn-lt"/>
            </a:endParaRPr>
          </a:p>
          <a:p>
            <a:pPr marL="228600" lvl="1"/>
            <a:r>
              <a:rPr lang="en-US" sz="2800" dirty="0" smtClean="0">
                <a:latin typeface="+mn-lt"/>
              </a:rPr>
              <a:t>Welch Spot Vision Screener </a:t>
            </a:r>
          </a:p>
          <a:p>
            <a:pPr marL="228600" lvl="1"/>
            <a:endParaRPr lang="en-US" sz="2800" dirty="0">
              <a:latin typeface="+mn-lt"/>
            </a:endParaRPr>
          </a:p>
          <a:p>
            <a:pPr marL="228600" lvl="1"/>
            <a:r>
              <a:rPr lang="en-US" sz="2800" dirty="0" err="1" smtClean="0">
                <a:latin typeface="+mn-lt"/>
              </a:rPr>
              <a:t>Thumbdrive</a:t>
            </a:r>
            <a:r>
              <a:rPr lang="en-US" sz="2800" dirty="0" smtClean="0">
                <a:latin typeface="+mn-lt"/>
              </a:rPr>
              <a:t> </a:t>
            </a:r>
          </a:p>
          <a:p>
            <a:pPr marL="228600" lvl="1"/>
            <a:endParaRPr lang="en-US" sz="2800" dirty="0">
              <a:latin typeface="+mn-lt"/>
            </a:endParaRPr>
          </a:p>
          <a:p>
            <a:pPr marL="228600" lvl="1"/>
            <a:r>
              <a:rPr lang="en-US" sz="2800" dirty="0" smtClean="0">
                <a:latin typeface="+mn-lt"/>
              </a:rPr>
              <a:t>Vision Screener Use Manual</a:t>
            </a:r>
          </a:p>
          <a:p>
            <a:pPr marL="228600" lvl="1">
              <a:buNone/>
            </a:pPr>
            <a:r>
              <a:rPr lang="en-US" sz="2800" dirty="0" smtClean="0">
                <a:latin typeface="+mn-lt"/>
              </a:rPr>
              <a:t> </a:t>
            </a:r>
          </a:p>
          <a:p>
            <a:pPr marL="228600" lvl="1"/>
            <a:r>
              <a:rPr lang="en-US" sz="2800" dirty="0" smtClean="0">
                <a:latin typeface="+mn-lt"/>
              </a:rPr>
              <a:t>Vision Screener Quick Guide</a:t>
            </a:r>
          </a:p>
          <a:p>
            <a:pPr marL="228600" lvl="1"/>
            <a:endParaRPr lang="en-US" sz="2800" dirty="0">
              <a:latin typeface="+mn-lt"/>
            </a:endParaRPr>
          </a:p>
          <a:p>
            <a:pPr marL="228600" lvl="1"/>
            <a:r>
              <a:rPr lang="en-US" sz="2800" dirty="0" smtClean="0">
                <a:latin typeface="+mn-lt"/>
              </a:rPr>
              <a:t>Program Specific</a:t>
            </a:r>
          </a:p>
          <a:p>
            <a:pPr marL="685800" lvl="3"/>
            <a:r>
              <a:rPr lang="en-US" sz="2200" dirty="0" smtClean="0">
                <a:latin typeface="+mn-lt"/>
              </a:rPr>
              <a:t>WA </a:t>
            </a:r>
            <a:r>
              <a:rPr lang="en-US" sz="2200" dirty="0">
                <a:latin typeface="+mn-lt"/>
              </a:rPr>
              <a:t>State </a:t>
            </a:r>
            <a:r>
              <a:rPr lang="en-US" sz="2200" dirty="0" smtClean="0">
                <a:latin typeface="+mn-lt"/>
              </a:rPr>
              <a:t>Optotype-Based Screening </a:t>
            </a:r>
            <a:r>
              <a:rPr lang="en-US" sz="2200" dirty="0">
                <a:latin typeface="+mn-lt"/>
              </a:rPr>
              <a:t>Kit </a:t>
            </a:r>
          </a:p>
          <a:p>
            <a:pPr marL="685800" lvl="3"/>
            <a:r>
              <a:rPr lang="en-US" sz="2200" dirty="0" smtClean="0">
                <a:latin typeface="+mn-lt"/>
              </a:rPr>
              <a:t>Printer </a:t>
            </a:r>
            <a:endParaRPr lang="en-US" sz="2200" dirty="0">
              <a:latin typeface="+mn-lt"/>
            </a:endParaRPr>
          </a:p>
          <a:p>
            <a:pPr lvl="1">
              <a:tabLst>
                <a:tab pos="457200" algn="l"/>
              </a:tabLst>
            </a:pPr>
            <a:endParaRPr lang="en-US" sz="2000" dirty="0">
              <a:latin typeface="+mn-lt"/>
            </a:endParaRPr>
          </a:p>
          <a:p>
            <a:pPr marL="457200" lvl="1" indent="0">
              <a:buNone/>
            </a:pPr>
            <a:endParaRPr lang="en-US" sz="1400" dirty="0"/>
          </a:p>
          <a:p>
            <a:pPr marL="457200" lvl="1" indent="0">
              <a:buNone/>
            </a:pPr>
            <a:endParaRPr lang="en-US" dirty="0" smtClean="0"/>
          </a:p>
          <a:p>
            <a:pPr marL="0" indent="0">
              <a:buNone/>
              <a:tabLst>
                <a:tab pos="457200" algn="l"/>
              </a:tabLst>
            </a:pPr>
            <a:endParaRPr lang="en-US" sz="2400" dirty="0"/>
          </a:p>
          <a:p>
            <a:pPr marL="457200" lvl="1" indent="0">
              <a:buNone/>
            </a:pPr>
            <a:endParaRPr lang="en-US" dirty="0" smtClean="0"/>
          </a:p>
        </p:txBody>
      </p:sp>
      <p:pic>
        <p:nvPicPr>
          <p:cNvPr id="7" name="Picture 6"/>
          <p:cNvPicPr>
            <a:picLocks noChangeAspect="1"/>
          </p:cNvPicPr>
          <p:nvPr/>
        </p:nvPicPr>
        <p:blipFill>
          <a:blip r:embed="rId3"/>
          <a:stretch>
            <a:fillRect/>
          </a:stretch>
        </p:blipFill>
        <p:spPr>
          <a:xfrm>
            <a:off x="5584873" y="784285"/>
            <a:ext cx="3359091" cy="4308220"/>
          </a:xfrm>
          <a:prstGeom prst="rect">
            <a:avLst/>
          </a:prstGeom>
          <a:effectLst>
            <a:softEdge rad="127000"/>
          </a:effectLst>
        </p:spPr>
      </p:pic>
      <p:pic>
        <p:nvPicPr>
          <p:cNvPr id="3" name="Content Placeholder 2"/>
          <p:cNvPicPr>
            <a:picLocks noGrp="1" noChangeAspect="1"/>
          </p:cNvPicPr>
          <p:nvPr>
            <p:ph sz="half" idx="2"/>
          </p:nvPr>
        </p:nvPicPr>
        <p:blipFill>
          <a:blip r:embed="rId4"/>
          <a:stretch>
            <a:fillRect/>
          </a:stretch>
        </p:blipFill>
        <p:spPr>
          <a:xfrm>
            <a:off x="8377519" y="3119533"/>
            <a:ext cx="3303575" cy="3606402"/>
          </a:xfrm>
          <a:prstGeom prst="rect">
            <a:avLst/>
          </a:prstGeom>
          <a:effectLst>
            <a:softEdge rad="127000"/>
          </a:effectLst>
        </p:spPr>
      </p:pic>
    </p:spTree>
    <p:extLst>
      <p:ext uri="{BB962C8B-B14F-4D97-AF65-F5344CB8AC3E}">
        <p14:creationId xmlns:p14="http://schemas.microsoft.com/office/powerpoint/2010/main" val="360610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5010"/>
            <a:ext cx="10515600" cy="1325563"/>
          </a:xfrm>
        </p:spPr>
        <p:txBody>
          <a:bodyPr>
            <a:normAutofit/>
          </a:bodyPr>
          <a:lstStyle/>
          <a:p>
            <a:r>
              <a:rPr lang="en-US" b="0" dirty="0" smtClean="0">
                <a:latin typeface="+mn-lt"/>
              </a:rPr>
              <a:t>Reservation Process</a:t>
            </a:r>
            <a:endParaRPr lang="en-US" b="0" dirty="0">
              <a:latin typeface="+mn-lt"/>
            </a:endParaRPr>
          </a:p>
        </p:txBody>
      </p:sp>
      <p:sp>
        <p:nvSpPr>
          <p:cNvPr id="2" name="Content Placeholder 1"/>
          <p:cNvSpPr>
            <a:spLocks noGrp="1"/>
          </p:cNvSpPr>
          <p:nvPr>
            <p:ph idx="1"/>
          </p:nvPr>
        </p:nvSpPr>
        <p:spPr>
          <a:xfrm>
            <a:off x="478302" y="1620573"/>
            <a:ext cx="10875498" cy="2951427"/>
          </a:xfrm>
        </p:spPr>
        <p:txBody>
          <a:bodyPr/>
          <a:lstStyle/>
          <a:p>
            <a:r>
              <a:rPr lang="en-US" dirty="0" smtClean="0">
                <a:latin typeface="+mn-lt"/>
              </a:rPr>
              <a:t>Migrant Youth Vision Screening Events and MEP Districts have priority reservation time period – August and September – then reservations open to all users </a:t>
            </a:r>
          </a:p>
          <a:p>
            <a:r>
              <a:rPr lang="en-US" dirty="0" smtClean="0">
                <a:latin typeface="+mn-lt"/>
              </a:rPr>
              <a:t>SNC Lending Library  “ Lend Items” has a kit description and reservation calendar</a:t>
            </a:r>
          </a:p>
          <a:p>
            <a:r>
              <a:rPr lang="en-US" dirty="0" smtClean="0">
                <a:latin typeface="+mn-lt"/>
              </a:rPr>
              <a:t>Contact: Raquel Ellis, NCESD</a:t>
            </a:r>
          </a:p>
          <a:p>
            <a:endParaRPr lang="en-US" dirty="0"/>
          </a:p>
        </p:txBody>
      </p:sp>
      <p:pic>
        <p:nvPicPr>
          <p:cNvPr id="5" name="Picture 4"/>
          <p:cNvPicPr>
            <a:picLocks noChangeAspect="1"/>
          </p:cNvPicPr>
          <p:nvPr/>
        </p:nvPicPr>
        <p:blipFill>
          <a:blip r:embed="rId2"/>
          <a:stretch>
            <a:fillRect/>
          </a:stretch>
        </p:blipFill>
        <p:spPr>
          <a:xfrm>
            <a:off x="5500468" y="3517393"/>
            <a:ext cx="6169649" cy="3093065"/>
          </a:xfrm>
          <a:prstGeom prst="rect">
            <a:avLst/>
          </a:prstGeom>
        </p:spPr>
      </p:pic>
    </p:spTree>
    <p:extLst>
      <p:ext uri="{BB962C8B-B14F-4D97-AF65-F5344CB8AC3E}">
        <p14:creationId xmlns:p14="http://schemas.microsoft.com/office/powerpoint/2010/main" val="133453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82600" y="177531"/>
            <a:ext cx="10515600" cy="1325563"/>
          </a:xfrm>
        </p:spPr>
        <p:txBody>
          <a:bodyPr>
            <a:normAutofit/>
          </a:bodyPr>
          <a:lstStyle/>
          <a:p>
            <a:r>
              <a:rPr lang="en-US" b="0" dirty="0" smtClean="0">
                <a:latin typeface="+mn-lt"/>
              </a:rPr>
              <a:t>Check Out and Return</a:t>
            </a:r>
            <a:endParaRPr lang="en-US" b="0" dirty="0">
              <a:latin typeface="+mn-lt"/>
            </a:endParaRPr>
          </a:p>
        </p:txBody>
      </p:sp>
      <p:sp>
        <p:nvSpPr>
          <p:cNvPr id="5" name="Content Placeholder 4"/>
          <p:cNvSpPr>
            <a:spLocks noGrp="1"/>
          </p:cNvSpPr>
          <p:nvPr>
            <p:ph idx="1"/>
          </p:nvPr>
        </p:nvSpPr>
        <p:spPr>
          <a:xfrm>
            <a:off x="254001" y="1290320"/>
            <a:ext cx="10576790" cy="5181600"/>
          </a:xfrm>
        </p:spPr>
        <p:txBody>
          <a:bodyPr>
            <a:normAutofit fontScale="92500" lnSpcReduction="20000"/>
          </a:bodyPr>
          <a:lstStyle/>
          <a:p>
            <a:pPr marL="457200" lvl="1" indent="0">
              <a:buNone/>
            </a:pPr>
            <a:endParaRPr lang="en-US" dirty="0">
              <a:latin typeface="+mn-lt"/>
            </a:endParaRPr>
          </a:p>
          <a:p>
            <a:pPr lvl="1"/>
            <a:r>
              <a:rPr lang="en-US" dirty="0" smtClean="0">
                <a:latin typeface="+mn-lt"/>
              </a:rPr>
              <a:t>Equipment will be cleaned and checked by NCESD prior to distribution. </a:t>
            </a:r>
          </a:p>
          <a:p>
            <a:pPr lvl="1"/>
            <a:endParaRPr lang="en-US" dirty="0">
              <a:latin typeface="+mn-lt"/>
            </a:endParaRPr>
          </a:p>
          <a:p>
            <a:pPr lvl="1"/>
            <a:r>
              <a:rPr lang="en-US" dirty="0" smtClean="0">
                <a:latin typeface="+mn-lt"/>
              </a:rPr>
              <a:t>1 unit per borrower during peak use months (September – December).*</a:t>
            </a:r>
          </a:p>
          <a:p>
            <a:pPr lvl="1"/>
            <a:endParaRPr lang="en-US" dirty="0">
              <a:latin typeface="+mn-lt"/>
            </a:endParaRPr>
          </a:p>
          <a:p>
            <a:pPr lvl="1"/>
            <a:r>
              <a:rPr lang="en-US" dirty="0">
                <a:latin typeface="+mn-lt"/>
              </a:rPr>
              <a:t>2  week maximum.  </a:t>
            </a:r>
          </a:p>
          <a:p>
            <a:pPr lvl="1"/>
            <a:endParaRPr lang="en-US" dirty="0">
              <a:latin typeface="+mn-lt"/>
            </a:endParaRPr>
          </a:p>
          <a:p>
            <a:pPr lvl="1"/>
            <a:r>
              <a:rPr lang="en-US" dirty="0">
                <a:latin typeface="+mn-lt"/>
              </a:rPr>
              <a:t>Pick up </a:t>
            </a:r>
            <a:r>
              <a:rPr lang="en-US" dirty="0" smtClean="0">
                <a:latin typeface="+mn-lt"/>
              </a:rPr>
              <a:t>day: Tuesday.  Return day:  No </a:t>
            </a:r>
            <a:r>
              <a:rPr lang="en-US" dirty="0">
                <a:latin typeface="+mn-lt"/>
              </a:rPr>
              <a:t>later than </a:t>
            </a:r>
            <a:r>
              <a:rPr lang="en-US" dirty="0" smtClean="0">
                <a:latin typeface="+mn-lt"/>
              </a:rPr>
              <a:t>Friday.*</a:t>
            </a:r>
            <a:endParaRPr lang="en-US" dirty="0">
              <a:latin typeface="+mn-lt"/>
            </a:endParaRPr>
          </a:p>
          <a:p>
            <a:pPr lvl="1"/>
            <a:endParaRPr lang="en-US" dirty="0" smtClean="0">
              <a:latin typeface="+mn-lt"/>
            </a:endParaRPr>
          </a:p>
          <a:p>
            <a:pPr lvl="1"/>
            <a:r>
              <a:rPr lang="en-US" dirty="0" smtClean="0">
                <a:latin typeface="+mn-lt"/>
              </a:rPr>
              <a:t>Borrower must pick up and return unit to NCESD in Wenatchee.* </a:t>
            </a:r>
          </a:p>
          <a:p>
            <a:pPr lvl="1"/>
            <a:endParaRPr lang="en-US" dirty="0">
              <a:latin typeface="+mn-lt"/>
            </a:endParaRPr>
          </a:p>
          <a:p>
            <a:pPr lvl="1"/>
            <a:r>
              <a:rPr lang="en-US" dirty="0" smtClean="0">
                <a:latin typeface="+mn-lt"/>
              </a:rPr>
              <a:t>Complete </a:t>
            </a:r>
            <a:r>
              <a:rPr lang="en-US" dirty="0">
                <a:latin typeface="+mn-lt"/>
              </a:rPr>
              <a:t>Use Form. </a:t>
            </a:r>
            <a:r>
              <a:rPr lang="en-US" dirty="0" smtClean="0">
                <a:latin typeface="+mn-lt"/>
              </a:rPr>
              <a:t>(Borrower, Event/District Name, Event Date(s), total </a:t>
            </a:r>
            <a:r>
              <a:rPr lang="en-US" dirty="0">
                <a:latin typeface="+mn-lt"/>
              </a:rPr>
              <a:t>number screened, total number </a:t>
            </a:r>
            <a:r>
              <a:rPr lang="en-US" dirty="0" smtClean="0">
                <a:latin typeface="+mn-lt"/>
              </a:rPr>
              <a:t>migrant youth </a:t>
            </a:r>
            <a:r>
              <a:rPr lang="en-US" dirty="0">
                <a:latin typeface="+mn-lt"/>
              </a:rPr>
              <a:t>screened, any equipment problems reported, all equipment and </a:t>
            </a:r>
            <a:r>
              <a:rPr lang="en-US" dirty="0" smtClean="0">
                <a:latin typeface="+mn-lt"/>
              </a:rPr>
              <a:t>thumb drive </a:t>
            </a:r>
            <a:r>
              <a:rPr lang="en-US" dirty="0">
                <a:latin typeface="+mn-lt"/>
              </a:rPr>
              <a:t>returned)</a:t>
            </a:r>
          </a:p>
          <a:p>
            <a:pPr marL="457200" lvl="1" indent="0">
              <a:buNone/>
            </a:pPr>
            <a:endParaRPr lang="en-US" dirty="0">
              <a:latin typeface="+mn-lt"/>
            </a:endParaRPr>
          </a:p>
          <a:p>
            <a:pPr marL="457200" lvl="1" indent="0">
              <a:buNone/>
            </a:pPr>
            <a:endParaRPr lang="en-US" dirty="0" smtClean="0">
              <a:latin typeface="+mn-lt"/>
            </a:endParaRPr>
          </a:p>
          <a:p>
            <a:pPr marL="457200" lvl="1" indent="0">
              <a:buNone/>
            </a:pPr>
            <a:r>
              <a:rPr lang="en-US" dirty="0" smtClean="0">
                <a:latin typeface="+mn-lt"/>
              </a:rPr>
              <a:t>* Unless other arrangements are made.</a:t>
            </a:r>
            <a:endParaRPr lang="en-US" dirty="0">
              <a:latin typeface="+mn-lt"/>
            </a:endParaRPr>
          </a:p>
          <a:p>
            <a:pPr marL="457200" lvl="1" indent="0">
              <a:buNone/>
            </a:pPr>
            <a:endParaRPr lang="en-US" dirty="0">
              <a:latin typeface="+mn-lt"/>
            </a:endParaRPr>
          </a:p>
        </p:txBody>
      </p:sp>
    </p:spTree>
    <p:extLst>
      <p:ext uri="{BB962C8B-B14F-4D97-AF65-F5344CB8AC3E}">
        <p14:creationId xmlns:p14="http://schemas.microsoft.com/office/powerpoint/2010/main" val="78964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52475" y="482585"/>
            <a:ext cx="10515600" cy="983749"/>
          </a:xfrm>
        </p:spPr>
        <p:txBody>
          <a:bodyPr>
            <a:normAutofit/>
          </a:bodyPr>
          <a:lstStyle/>
          <a:p>
            <a:r>
              <a:rPr lang="en-US" b="0" dirty="0" smtClean="0">
                <a:latin typeface="+mn-lt"/>
              </a:rPr>
              <a:t>Event Coordination</a:t>
            </a:r>
            <a:endParaRPr lang="en-US" b="0" dirty="0">
              <a:latin typeface="+mn-lt"/>
            </a:endParaRPr>
          </a:p>
        </p:txBody>
      </p:sp>
      <p:sp>
        <p:nvSpPr>
          <p:cNvPr id="5" name="Content Placeholder 4"/>
          <p:cNvSpPr>
            <a:spLocks noGrp="1"/>
          </p:cNvSpPr>
          <p:nvPr>
            <p:ph idx="1"/>
          </p:nvPr>
        </p:nvSpPr>
        <p:spPr>
          <a:xfrm>
            <a:off x="752475" y="1794602"/>
            <a:ext cx="10953750" cy="4785491"/>
          </a:xfrm>
        </p:spPr>
        <p:txBody>
          <a:bodyPr>
            <a:normAutofit/>
          </a:bodyPr>
          <a:lstStyle/>
          <a:p>
            <a:r>
              <a:rPr lang="en-US" dirty="0" smtClean="0">
                <a:latin typeface="+mn-lt"/>
              </a:rPr>
              <a:t>Schedule screenings collaboratively with surrounding districts to maximize resources and equipment access. </a:t>
            </a:r>
          </a:p>
          <a:p>
            <a:r>
              <a:rPr lang="en-US" dirty="0" smtClean="0">
                <a:latin typeface="+mn-lt"/>
              </a:rPr>
              <a:t>Train others on proper use of equipment and vision screening process. </a:t>
            </a:r>
          </a:p>
          <a:p>
            <a:r>
              <a:rPr lang="en-US" dirty="0" smtClean="0">
                <a:latin typeface="+mn-lt"/>
              </a:rPr>
              <a:t>Ensure screening environment.</a:t>
            </a:r>
          </a:p>
          <a:p>
            <a:r>
              <a:rPr lang="en-US" dirty="0" smtClean="0">
                <a:latin typeface="+mn-lt"/>
              </a:rPr>
              <a:t>Download data from thumb drive on completion. </a:t>
            </a:r>
            <a:endParaRPr lang="en-US" dirty="0">
              <a:latin typeface="+mn-lt"/>
            </a:endParaRPr>
          </a:p>
          <a:p>
            <a:pPr marL="0" indent="0">
              <a:buNone/>
            </a:pPr>
            <a:endParaRPr lang="en-US" dirty="0">
              <a:latin typeface="+mn-lt"/>
            </a:endParaRPr>
          </a:p>
          <a:p>
            <a:pPr marL="0" indent="0">
              <a:buNone/>
            </a:pPr>
            <a:r>
              <a:rPr lang="en-US" dirty="0" smtClean="0">
                <a:latin typeface="+mn-lt"/>
              </a:rPr>
              <a:t>  </a:t>
            </a:r>
            <a:endParaRPr lang="en-US" dirty="0">
              <a:latin typeface="+mn-lt"/>
            </a:endParaRPr>
          </a:p>
        </p:txBody>
      </p:sp>
    </p:spTree>
    <p:extLst>
      <p:ext uri="{BB962C8B-B14F-4D97-AF65-F5344CB8AC3E}">
        <p14:creationId xmlns:p14="http://schemas.microsoft.com/office/powerpoint/2010/main" val="206219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2001" y="190225"/>
            <a:ext cx="10515600" cy="1325563"/>
          </a:xfrm>
        </p:spPr>
        <p:txBody>
          <a:bodyPr>
            <a:normAutofit/>
          </a:bodyPr>
          <a:lstStyle/>
          <a:p>
            <a:r>
              <a:rPr lang="en-US" b="0" dirty="0" smtClean="0">
                <a:latin typeface="+mn-lt"/>
              </a:rPr>
              <a:t>Skyward Documentation  </a:t>
            </a:r>
            <a:endParaRPr lang="en-US" b="0" dirty="0">
              <a:latin typeface="+mn-lt"/>
            </a:endParaRPr>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a:xfrm>
            <a:off x="12987444" y="3398422"/>
            <a:ext cx="5352780" cy="5085424"/>
          </a:xfrm>
        </p:spPr>
        <p:txBody>
          <a:bodyPr/>
          <a:lstStyle/>
          <a:p>
            <a:endParaRPr lang="en-US" dirty="0"/>
          </a:p>
        </p:txBody>
      </p:sp>
      <p:pic>
        <p:nvPicPr>
          <p:cNvPr id="1026" name="Picture 2" descr="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01" y="1619067"/>
            <a:ext cx="5547799" cy="476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419" y="1619067"/>
            <a:ext cx="5755193" cy="476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28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 y="360412"/>
            <a:ext cx="10515600" cy="1325563"/>
          </a:xfrm>
        </p:spPr>
        <p:txBody>
          <a:bodyPr>
            <a:normAutofit/>
          </a:bodyPr>
          <a:lstStyle/>
          <a:p>
            <a:r>
              <a:rPr lang="en-US" b="0" dirty="0" smtClean="0">
                <a:latin typeface="+mn-lt"/>
              </a:rPr>
              <a:t>MEP Documentation</a:t>
            </a:r>
            <a:r>
              <a:rPr lang="en-US" sz="3600" b="0" dirty="0">
                <a:latin typeface="+mn-lt"/>
              </a:rPr>
              <a:t/>
            </a:r>
            <a:br>
              <a:rPr lang="en-US" sz="3600" b="0" dirty="0">
                <a:latin typeface="+mn-lt"/>
              </a:rPr>
            </a:br>
            <a:endParaRPr lang="en-US" sz="3600" b="0" dirty="0">
              <a:latin typeface="+mn-lt"/>
            </a:endParaRPr>
          </a:p>
        </p:txBody>
      </p:sp>
      <p:sp>
        <p:nvSpPr>
          <p:cNvPr id="5" name="Content Placeholder 4"/>
          <p:cNvSpPr>
            <a:spLocks noGrp="1"/>
          </p:cNvSpPr>
          <p:nvPr>
            <p:ph idx="1"/>
          </p:nvPr>
        </p:nvSpPr>
        <p:spPr>
          <a:xfrm>
            <a:off x="838200" y="1671373"/>
            <a:ext cx="10950526" cy="4196027"/>
          </a:xfrm>
        </p:spPr>
        <p:txBody>
          <a:bodyPr>
            <a:normAutofit/>
          </a:bodyPr>
          <a:lstStyle/>
          <a:p>
            <a:endParaRPr lang="en-US" sz="1000" dirty="0" smtClean="0">
              <a:latin typeface="+mn-lt"/>
            </a:endParaRPr>
          </a:p>
          <a:p>
            <a:pPr marL="463550" indent="-238125"/>
            <a:r>
              <a:rPr lang="en-US" dirty="0" smtClean="0">
                <a:latin typeface="Calibri "/>
              </a:rPr>
              <a:t>All migrant student vision results and referrals must be documented in the Migrant Education Program (MEP) system. </a:t>
            </a:r>
          </a:p>
          <a:p>
            <a:pPr marL="463550" indent="-238125"/>
            <a:endParaRPr lang="en-US" dirty="0">
              <a:latin typeface="Calibri "/>
            </a:endParaRPr>
          </a:p>
          <a:p>
            <a:pPr marL="463550" indent="-238125"/>
            <a:r>
              <a:rPr lang="en-US" dirty="0" smtClean="0">
                <a:latin typeface="Calibri "/>
              </a:rPr>
              <a:t>Provide screening and referral information to the district’s MEP coordinator or NCESD Migrant Education Health Coordinator.</a:t>
            </a:r>
          </a:p>
          <a:p>
            <a:pPr marL="463550" indent="-238125"/>
            <a:endParaRPr lang="en-US" dirty="0" smtClean="0">
              <a:latin typeface="+mn-lt"/>
            </a:endParaRPr>
          </a:p>
          <a:p>
            <a:endParaRPr lang="en-US" sz="1900" dirty="0" smtClean="0">
              <a:latin typeface="+mn-lt"/>
            </a:endParaRPr>
          </a:p>
          <a:p>
            <a:endParaRPr lang="en-US" sz="2400" dirty="0" smtClean="0"/>
          </a:p>
          <a:p>
            <a:endParaRPr lang="en-US" sz="2400" dirty="0"/>
          </a:p>
        </p:txBody>
      </p:sp>
    </p:spTree>
    <p:extLst>
      <p:ext uri="{BB962C8B-B14F-4D97-AF65-F5344CB8AC3E}">
        <p14:creationId xmlns:p14="http://schemas.microsoft.com/office/powerpoint/2010/main" val="71386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84" y="140042"/>
            <a:ext cx="10515600" cy="1325563"/>
          </a:xfrm>
        </p:spPr>
        <p:txBody>
          <a:bodyPr/>
          <a:lstStyle/>
          <a:p>
            <a:r>
              <a:rPr lang="en-US" b="0" dirty="0" smtClean="0">
                <a:latin typeface="+mn-lt"/>
              </a:rPr>
              <a:t>Resources</a:t>
            </a:r>
            <a:endParaRPr lang="en-US" b="0" dirty="0">
              <a:latin typeface="+mn-lt"/>
            </a:endParaRPr>
          </a:p>
        </p:txBody>
      </p:sp>
      <p:sp>
        <p:nvSpPr>
          <p:cNvPr id="3" name="Content Placeholder 2"/>
          <p:cNvSpPr>
            <a:spLocks noGrp="1"/>
          </p:cNvSpPr>
          <p:nvPr>
            <p:ph sz="half" idx="1"/>
          </p:nvPr>
        </p:nvSpPr>
        <p:spPr>
          <a:xfrm>
            <a:off x="627184" y="1465605"/>
            <a:ext cx="10950526" cy="4870597"/>
          </a:xfrm>
        </p:spPr>
        <p:txBody>
          <a:bodyPr>
            <a:normAutofit fontScale="92500" lnSpcReduction="10000"/>
          </a:bodyPr>
          <a:lstStyle/>
          <a:p>
            <a:r>
              <a:rPr lang="en-US" sz="2000" dirty="0" smtClean="0"/>
              <a:t>Medical Device Depot: Spot Vision Screener Demo (9:26) https</a:t>
            </a:r>
            <a:r>
              <a:rPr lang="en-US" sz="2000" dirty="0"/>
              <a:t>://</a:t>
            </a:r>
            <a:r>
              <a:rPr lang="en-US" sz="2000" dirty="0" smtClean="0"/>
              <a:t>www.youtube.com/watch?v=v19n1r88LQA</a:t>
            </a:r>
          </a:p>
          <a:p>
            <a:endParaRPr lang="en-US" sz="2000" dirty="0"/>
          </a:p>
          <a:p>
            <a:r>
              <a:rPr lang="en-US" sz="2000" dirty="0" smtClean="0"/>
              <a:t>How to Create and Import a Patient List (5:56) </a:t>
            </a:r>
          </a:p>
          <a:p>
            <a:pPr marL="0" indent="0" defTabSz="225425">
              <a:buNone/>
            </a:pPr>
            <a:r>
              <a:rPr lang="en-US" sz="2000" dirty="0"/>
              <a:t>	https://www.youtube.com/watch?v=y6P9iPTVZac</a:t>
            </a:r>
            <a:endParaRPr lang="en-US" sz="2000" dirty="0" smtClean="0"/>
          </a:p>
          <a:p>
            <a:endParaRPr lang="en-US" sz="2000" dirty="0" smtClean="0"/>
          </a:p>
          <a:p>
            <a:r>
              <a:rPr lang="en-US" sz="2000" dirty="0"/>
              <a:t>Connecting Spot Screener to a Wireless Direct Printer (13:23) </a:t>
            </a:r>
            <a:r>
              <a:rPr lang="en-US" sz="2200" u="sng" dirty="0">
                <a:latin typeface="+mn-lt"/>
              </a:rPr>
              <a:t>https://www.youtube.com/watch?v=BuCPPRgNZ0I&amp;t=11s</a:t>
            </a:r>
            <a:r>
              <a:rPr lang="en-US" sz="2200" dirty="0">
                <a:latin typeface="+mn-lt"/>
              </a:rPr>
              <a:t> </a:t>
            </a:r>
          </a:p>
          <a:p>
            <a:endParaRPr lang="en-US" sz="2000" dirty="0" smtClean="0">
              <a:latin typeface="+mn-lt"/>
            </a:endParaRPr>
          </a:p>
          <a:p>
            <a:r>
              <a:rPr lang="en-US" sz="2000" dirty="0" smtClean="0"/>
              <a:t>Prevent Blindness</a:t>
            </a:r>
          </a:p>
          <a:p>
            <a:pPr marL="0" indent="0" defTabSz="225425">
              <a:buNone/>
            </a:pPr>
            <a:r>
              <a:rPr lang="en-US" sz="2000" dirty="0" smtClean="0"/>
              <a:t> 	http</a:t>
            </a:r>
            <a:r>
              <a:rPr lang="en-US" sz="2000" dirty="0"/>
              <a:t>://visionsystems.preventblindness.org</a:t>
            </a:r>
            <a:r>
              <a:rPr lang="en-US" sz="2000" dirty="0" smtClean="0"/>
              <a:t>/</a:t>
            </a:r>
          </a:p>
          <a:p>
            <a:pPr marL="0" indent="0" defTabSz="225425">
              <a:buNone/>
            </a:pPr>
            <a:endParaRPr lang="en-US" sz="2000" dirty="0"/>
          </a:p>
          <a:p>
            <a:r>
              <a:rPr lang="en-US" sz="2000" dirty="0" smtClean="0"/>
              <a:t>American Association for Pediatric Ophthalmology and Strabismus </a:t>
            </a:r>
            <a:endParaRPr lang="en-US" sz="2000" dirty="0"/>
          </a:p>
          <a:p>
            <a:pPr marL="225425" indent="-225425">
              <a:buNone/>
            </a:pPr>
            <a:r>
              <a:rPr lang="en-US" sz="2000" dirty="0" smtClean="0"/>
              <a:t>	https</a:t>
            </a:r>
            <a:r>
              <a:rPr lang="en-US" sz="2000" dirty="0"/>
              <a:t>://</a:t>
            </a:r>
            <a:r>
              <a:rPr lang="en-US" sz="2000" dirty="0" smtClean="0"/>
              <a:t>aapos.org/education/allied-health </a:t>
            </a:r>
          </a:p>
          <a:p>
            <a:endParaRPr lang="en-US" sz="2000" dirty="0"/>
          </a:p>
        </p:txBody>
      </p:sp>
    </p:spTree>
    <p:extLst>
      <p:ext uri="{BB962C8B-B14F-4D97-AF65-F5344CB8AC3E}">
        <p14:creationId xmlns:p14="http://schemas.microsoft.com/office/powerpoint/2010/main" val="183078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02659" y="480281"/>
            <a:ext cx="5621698" cy="1325563"/>
          </a:xfrm>
        </p:spPr>
        <p:txBody>
          <a:bodyPr>
            <a:normAutofit/>
          </a:bodyPr>
          <a:lstStyle/>
          <a:p>
            <a:r>
              <a:rPr lang="en-US" b="0" dirty="0" smtClean="0">
                <a:latin typeface="+mn-lt"/>
              </a:rPr>
              <a:t>Disclosure Statement</a:t>
            </a:r>
            <a:endParaRPr lang="en-US" b="0" dirty="0">
              <a:latin typeface="+mn-lt"/>
            </a:endParaRPr>
          </a:p>
        </p:txBody>
      </p:sp>
      <p:sp>
        <p:nvSpPr>
          <p:cNvPr id="3" name="Content Placeholder 2"/>
          <p:cNvSpPr>
            <a:spLocks noGrp="1"/>
          </p:cNvSpPr>
          <p:nvPr>
            <p:ph idx="1"/>
          </p:nvPr>
        </p:nvSpPr>
        <p:spPr>
          <a:xfrm>
            <a:off x="1102659" y="2231216"/>
            <a:ext cx="9982199" cy="3958696"/>
          </a:xfrm>
        </p:spPr>
        <p:txBody>
          <a:bodyPr/>
          <a:lstStyle/>
          <a:p>
            <a:pPr marL="0" indent="0">
              <a:buNone/>
            </a:pPr>
            <a:r>
              <a:rPr lang="en-US" dirty="0" smtClean="0">
                <a:latin typeface="+mn-lt"/>
              </a:rPr>
              <a:t>I do not have any conflict of interest.</a:t>
            </a:r>
          </a:p>
          <a:p>
            <a:pPr marL="0" indent="0">
              <a:buNone/>
            </a:pPr>
            <a:endParaRPr lang="en-US" dirty="0">
              <a:latin typeface="+mn-lt"/>
            </a:endParaRPr>
          </a:p>
          <a:p>
            <a:pPr marL="0" indent="0">
              <a:buNone/>
            </a:pPr>
            <a:r>
              <a:rPr lang="en-US" dirty="0" smtClean="0">
                <a:latin typeface="+mn-lt"/>
              </a:rPr>
              <a:t>I will not be discussing any off-label product use. </a:t>
            </a:r>
          </a:p>
          <a:p>
            <a:pPr marL="0" indent="0">
              <a:buNone/>
            </a:pPr>
            <a:endParaRPr lang="en-US" dirty="0">
              <a:latin typeface="+mn-lt"/>
            </a:endParaRPr>
          </a:p>
          <a:p>
            <a:pPr marL="0" indent="0">
              <a:buNone/>
            </a:pPr>
            <a:r>
              <a:rPr lang="en-US" dirty="0" smtClean="0">
                <a:latin typeface="+mn-lt"/>
              </a:rPr>
              <a:t>This class has no commercial support or sponsorship, nor is it co-sponsored. </a:t>
            </a:r>
            <a:endParaRPr lang="en-US" dirty="0">
              <a:latin typeface="+mn-lt"/>
            </a:endParaRPr>
          </a:p>
        </p:txBody>
      </p:sp>
    </p:spTree>
    <p:extLst>
      <p:ext uri="{BB962C8B-B14F-4D97-AF65-F5344CB8AC3E}">
        <p14:creationId xmlns:p14="http://schemas.microsoft.com/office/powerpoint/2010/main" val="404689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101" y="0"/>
            <a:ext cx="10515600" cy="1325563"/>
          </a:xfrm>
        </p:spPr>
        <p:txBody>
          <a:bodyPr/>
          <a:lstStyle/>
          <a:p>
            <a:r>
              <a:rPr lang="en-US" b="0" dirty="0" smtClean="0">
                <a:latin typeface="+mn-lt"/>
              </a:rPr>
              <a:t>Resources</a:t>
            </a:r>
            <a:endParaRPr lang="en-US" b="0" dirty="0">
              <a:latin typeface="+mn-lt"/>
            </a:endParaRPr>
          </a:p>
        </p:txBody>
      </p:sp>
      <p:sp>
        <p:nvSpPr>
          <p:cNvPr id="3" name="Content Placeholder 2"/>
          <p:cNvSpPr>
            <a:spLocks noGrp="1"/>
          </p:cNvSpPr>
          <p:nvPr>
            <p:ph sz="half" idx="1"/>
          </p:nvPr>
        </p:nvSpPr>
        <p:spPr>
          <a:xfrm>
            <a:off x="838200" y="1178510"/>
            <a:ext cx="10795000" cy="5151951"/>
          </a:xfrm>
        </p:spPr>
        <p:txBody>
          <a:bodyPr>
            <a:normAutofit/>
          </a:bodyPr>
          <a:lstStyle/>
          <a:p>
            <a:pPr marL="514350" indent="-514350">
              <a:buFont typeface="+mj-lt"/>
              <a:buAutoNum type="arabicPeriod"/>
            </a:pPr>
            <a:r>
              <a:rPr lang="en-US" sz="2000" i="1" dirty="0">
                <a:latin typeface="+mn-lt"/>
              </a:rPr>
              <a:t>Children’s Vision and Eye Health: A Snapshot of Current National </a:t>
            </a:r>
            <a:r>
              <a:rPr lang="en-US" sz="2000" i="1" dirty="0" smtClean="0">
                <a:latin typeface="+mn-lt"/>
              </a:rPr>
              <a:t>Issues</a:t>
            </a:r>
            <a:r>
              <a:rPr lang="en-US" sz="2000" dirty="0" smtClean="0">
                <a:latin typeface="+mn-lt"/>
              </a:rPr>
              <a:t>. National </a:t>
            </a:r>
            <a:r>
              <a:rPr lang="en-US" sz="2000" dirty="0">
                <a:latin typeface="+mn-lt"/>
              </a:rPr>
              <a:t>Center for Children’s Vision and Eye Health Prevent </a:t>
            </a:r>
            <a:r>
              <a:rPr lang="en-US" sz="2000" dirty="0" smtClean="0">
                <a:latin typeface="+mn-lt"/>
              </a:rPr>
              <a:t>Blindness. (2011) </a:t>
            </a:r>
          </a:p>
          <a:p>
            <a:pPr marL="514350" indent="-514350">
              <a:buFont typeface="+mj-lt"/>
              <a:buAutoNum type="arabicPeriod"/>
            </a:pPr>
            <a:endParaRPr lang="en-US" sz="2000" dirty="0" smtClean="0">
              <a:latin typeface="+mn-lt"/>
            </a:endParaRPr>
          </a:p>
          <a:p>
            <a:pPr marL="514350" indent="-514350">
              <a:buFont typeface="+mj-lt"/>
              <a:buAutoNum type="arabicPeriod"/>
            </a:pPr>
            <a:r>
              <a:rPr lang="en-US" sz="2000" i="1" dirty="0">
                <a:latin typeface="+mn-lt"/>
              </a:rPr>
              <a:t>Principles for Practice: Vision Screening and </a:t>
            </a:r>
            <a:r>
              <a:rPr lang="en-US" sz="2000" i="1" dirty="0" smtClean="0">
                <a:latin typeface="+mn-lt"/>
              </a:rPr>
              <a:t>Follow-Up. </a:t>
            </a:r>
            <a:r>
              <a:rPr lang="en-US" sz="2000" dirty="0" smtClean="0">
                <a:latin typeface="+mn-lt"/>
              </a:rPr>
              <a:t>Bobo, Nichole. </a:t>
            </a:r>
            <a:r>
              <a:rPr lang="en-US" sz="2000" dirty="0">
                <a:latin typeface="+mn-lt"/>
              </a:rPr>
              <a:t>National Association of School Nurses (NASN). </a:t>
            </a:r>
            <a:r>
              <a:rPr lang="en-US" sz="2000" dirty="0" smtClean="0">
                <a:latin typeface="+mn-lt"/>
              </a:rPr>
              <a:t>Provides </a:t>
            </a:r>
            <a:r>
              <a:rPr lang="en-US" sz="2000" dirty="0">
                <a:latin typeface="+mn-lt"/>
              </a:rPr>
              <a:t>practice tools for school </a:t>
            </a:r>
            <a:r>
              <a:rPr lang="en-US" sz="2000" dirty="0" smtClean="0">
                <a:latin typeface="+mn-lt"/>
              </a:rPr>
              <a:t>nurses. Discusses </a:t>
            </a:r>
            <a:r>
              <a:rPr lang="en-US" sz="2000" dirty="0">
                <a:latin typeface="+mn-lt"/>
              </a:rPr>
              <a:t>vision screening and the referral process in the school setting in alignment with NASN's </a:t>
            </a:r>
            <a:r>
              <a:rPr lang="en-US" sz="2000" i="1" dirty="0">
                <a:latin typeface="+mn-lt"/>
              </a:rPr>
              <a:t>Framework for 21st Century School Nursing </a:t>
            </a:r>
            <a:r>
              <a:rPr lang="en-US" sz="2000" i="1" dirty="0" err="1">
                <a:latin typeface="+mn-lt"/>
              </a:rPr>
              <a:t>Practice</a:t>
            </a:r>
            <a:r>
              <a:rPr lang="en-US" sz="2000" i="1" baseline="30000" dirty="0" err="1">
                <a:latin typeface="+mn-lt"/>
              </a:rPr>
              <a:t>TM</a:t>
            </a:r>
            <a:r>
              <a:rPr lang="en-US" sz="2000" dirty="0" smtClean="0">
                <a:latin typeface="+mn-lt"/>
              </a:rPr>
              <a:t>.  (2016)</a:t>
            </a:r>
          </a:p>
          <a:p>
            <a:pPr marL="514350" indent="-514350">
              <a:buFont typeface="+mj-lt"/>
              <a:buAutoNum type="arabicPeriod"/>
            </a:pPr>
            <a:endParaRPr lang="en-US" sz="2000" dirty="0">
              <a:latin typeface="+mn-lt"/>
            </a:endParaRPr>
          </a:p>
          <a:p>
            <a:pPr marL="457200" indent="-457200">
              <a:buFont typeface="+mj-lt"/>
              <a:buAutoNum type="arabicPeriod"/>
            </a:pPr>
            <a:r>
              <a:rPr lang="en-US" sz="2000" i="1" dirty="0">
                <a:latin typeface="+mn-lt"/>
              </a:rPr>
              <a:t>To See or Not to See: Screening the Vision of Children in </a:t>
            </a:r>
            <a:r>
              <a:rPr lang="en-US" sz="2000" i="1" dirty="0" smtClean="0">
                <a:latin typeface="+mn-lt"/>
              </a:rPr>
              <a:t>School</a:t>
            </a:r>
            <a:r>
              <a:rPr lang="en-US" sz="2000" dirty="0" smtClean="0">
                <a:latin typeface="+mn-lt"/>
              </a:rPr>
              <a:t>. </a:t>
            </a:r>
            <a:r>
              <a:rPr lang="en-US" sz="2000" dirty="0">
                <a:latin typeface="+mn-lt"/>
              </a:rPr>
              <a:t>Proctor, Susan E. National Association of School Nurses (NASN). </a:t>
            </a:r>
            <a:r>
              <a:rPr lang="en-US" sz="2000" dirty="0" smtClean="0">
                <a:latin typeface="+mn-lt"/>
              </a:rPr>
              <a:t>(2005) </a:t>
            </a:r>
          </a:p>
          <a:p>
            <a:pPr marL="457200" indent="-457200">
              <a:buFont typeface="+mj-lt"/>
              <a:buAutoNum type="arabicPeriod"/>
            </a:pPr>
            <a:endParaRPr lang="en-US" sz="2000" dirty="0">
              <a:latin typeface="+mn-lt"/>
            </a:endParaRPr>
          </a:p>
          <a:p>
            <a:pPr marL="457200" indent="-457200">
              <a:buFont typeface="+mj-lt"/>
              <a:buAutoNum type="arabicPeriod"/>
            </a:pPr>
            <a:r>
              <a:rPr lang="en-US" sz="2000" dirty="0" smtClean="0">
                <a:latin typeface="+mn-lt"/>
              </a:rPr>
              <a:t>WAC 246-760-001 and 010 – Purpose and application of screening standards and terminology. </a:t>
            </a:r>
          </a:p>
          <a:p>
            <a:pPr marL="457200" indent="-457200">
              <a:buFont typeface="+mj-lt"/>
              <a:buAutoNum type="arabicPeriod"/>
            </a:pPr>
            <a:endParaRPr lang="en-US" sz="2000" dirty="0" smtClean="0">
              <a:latin typeface="+mn-lt"/>
            </a:endParaRPr>
          </a:p>
          <a:p>
            <a:pPr marL="457200" indent="-457200">
              <a:buFont typeface="+mj-lt"/>
              <a:buAutoNum type="arabicPeriod"/>
            </a:pPr>
            <a:r>
              <a:rPr lang="en-US" sz="2000" dirty="0" smtClean="0">
                <a:latin typeface="+mn-lt"/>
              </a:rPr>
              <a:t>WAC 246-760-070, 071, 080 and 100 – Visual Acuity Standards</a:t>
            </a:r>
          </a:p>
        </p:txBody>
      </p:sp>
    </p:spTree>
    <p:extLst>
      <p:ext uri="{BB962C8B-B14F-4D97-AF65-F5344CB8AC3E}">
        <p14:creationId xmlns:p14="http://schemas.microsoft.com/office/powerpoint/2010/main" val="131428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7850" y="402086"/>
            <a:ext cx="10515600" cy="1325563"/>
          </a:xfrm>
        </p:spPr>
        <p:txBody>
          <a:bodyPr/>
          <a:lstStyle/>
          <a:p>
            <a:r>
              <a:rPr lang="en-US" dirty="0" smtClean="0"/>
              <a:t>Contacts</a:t>
            </a:r>
            <a:endParaRPr lang="en-US" dirty="0"/>
          </a:p>
        </p:txBody>
      </p:sp>
      <p:sp>
        <p:nvSpPr>
          <p:cNvPr id="3" name="Content Placeholder 2"/>
          <p:cNvSpPr>
            <a:spLocks noGrp="1"/>
          </p:cNvSpPr>
          <p:nvPr>
            <p:ph idx="4294967295"/>
          </p:nvPr>
        </p:nvSpPr>
        <p:spPr>
          <a:xfrm>
            <a:off x="871370" y="4124643"/>
            <a:ext cx="6012330" cy="1870554"/>
          </a:xfrm>
        </p:spPr>
        <p:txBody>
          <a:bodyPr>
            <a:normAutofit/>
          </a:bodyPr>
          <a:lstStyle/>
          <a:p>
            <a:pPr marL="0" indent="0">
              <a:buNone/>
            </a:pPr>
            <a:r>
              <a:rPr lang="en-US" sz="1800" dirty="0" smtClean="0"/>
              <a:t>Cathy Meuret, School Nurse Corps Nurse Administrator</a:t>
            </a:r>
          </a:p>
          <a:p>
            <a:pPr marL="0" indent="0">
              <a:buNone/>
            </a:pPr>
            <a:r>
              <a:rPr lang="en-US" sz="1800" dirty="0" smtClean="0"/>
              <a:t>North Central ESD</a:t>
            </a:r>
          </a:p>
          <a:p>
            <a:pPr marL="0" indent="0">
              <a:buNone/>
            </a:pPr>
            <a:r>
              <a:rPr lang="en-US" sz="1800" dirty="0" smtClean="0"/>
              <a:t>cathyme@ncesd.org </a:t>
            </a:r>
          </a:p>
          <a:p>
            <a:pPr marL="0" indent="0">
              <a:buNone/>
            </a:pPr>
            <a:r>
              <a:rPr lang="en-US" sz="1800" dirty="0" smtClean="0"/>
              <a:t>509-668-2934</a:t>
            </a:r>
            <a:endParaRPr lang="en-US" sz="1800" dirty="0"/>
          </a:p>
        </p:txBody>
      </p:sp>
      <p:sp>
        <p:nvSpPr>
          <p:cNvPr id="4" name="Content Placeholder 2"/>
          <p:cNvSpPr txBox="1">
            <a:spLocks/>
          </p:cNvSpPr>
          <p:nvPr/>
        </p:nvSpPr>
        <p:spPr>
          <a:xfrm>
            <a:off x="769770" y="1982614"/>
            <a:ext cx="5935830" cy="1870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Ric Escobedo, Migrant Education Program Coordinator</a:t>
            </a:r>
          </a:p>
          <a:p>
            <a:pPr marL="0" indent="0">
              <a:buFont typeface="Arial" panose="020B0604020202020204" pitchFamily="34" charset="0"/>
              <a:buNone/>
            </a:pPr>
            <a:r>
              <a:rPr lang="en-US" sz="1800" dirty="0" smtClean="0"/>
              <a:t>North Central ESD</a:t>
            </a:r>
          </a:p>
          <a:p>
            <a:pPr marL="0" indent="0">
              <a:buFont typeface="Arial" panose="020B0604020202020204" pitchFamily="34" charset="0"/>
              <a:buNone/>
            </a:pPr>
            <a:r>
              <a:rPr lang="en-US" sz="1800" dirty="0" smtClean="0"/>
              <a:t>rice@ncesd.org </a:t>
            </a:r>
          </a:p>
          <a:p>
            <a:pPr marL="0" indent="0">
              <a:buFont typeface="Arial" panose="020B0604020202020204" pitchFamily="34" charset="0"/>
              <a:buNone/>
            </a:pPr>
            <a:r>
              <a:rPr lang="en-US" sz="1800" dirty="0" smtClean="0"/>
              <a:t>509-888-7040</a:t>
            </a:r>
            <a:endParaRPr lang="en-US" sz="1800" dirty="0"/>
          </a:p>
        </p:txBody>
      </p:sp>
      <p:sp>
        <p:nvSpPr>
          <p:cNvPr id="5" name="Content Placeholder 2"/>
          <p:cNvSpPr txBox="1">
            <a:spLocks/>
          </p:cNvSpPr>
          <p:nvPr/>
        </p:nvSpPr>
        <p:spPr>
          <a:xfrm>
            <a:off x="6993965" y="1581653"/>
            <a:ext cx="4635350" cy="1870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smtClean="0"/>
          </a:p>
          <a:p>
            <a:pPr marL="0" indent="0">
              <a:buFont typeface="Arial" panose="020B0604020202020204" pitchFamily="34" charset="0"/>
              <a:buNone/>
            </a:pPr>
            <a:r>
              <a:rPr lang="en-US" sz="1800" dirty="0" smtClean="0"/>
              <a:t>Raquel Ellis, Administrative Assistant </a:t>
            </a:r>
          </a:p>
          <a:p>
            <a:pPr marL="0" indent="0">
              <a:buFont typeface="Arial" panose="020B0604020202020204" pitchFamily="34" charset="0"/>
              <a:buNone/>
            </a:pPr>
            <a:r>
              <a:rPr lang="en-US" sz="1800" dirty="0" smtClean="0"/>
              <a:t>North Central ESD</a:t>
            </a:r>
          </a:p>
          <a:p>
            <a:pPr marL="0" indent="0">
              <a:buFont typeface="Arial" panose="020B0604020202020204" pitchFamily="34" charset="0"/>
              <a:buNone/>
            </a:pPr>
            <a:r>
              <a:rPr lang="en-US" sz="1800" dirty="0" smtClean="0"/>
              <a:t>raquele@ncesd.org </a:t>
            </a:r>
          </a:p>
          <a:p>
            <a:pPr marL="0" indent="0">
              <a:buFont typeface="Arial" panose="020B0604020202020204" pitchFamily="34" charset="0"/>
              <a:buNone/>
            </a:pPr>
            <a:r>
              <a:rPr lang="en-US" sz="1800" dirty="0" smtClean="0"/>
              <a:t>509-665-2636</a:t>
            </a:r>
            <a:endParaRPr lang="en-US" sz="1800" dirty="0"/>
          </a:p>
        </p:txBody>
      </p:sp>
    </p:spTree>
    <p:extLst>
      <p:ext uri="{BB962C8B-B14F-4D97-AF65-F5344CB8AC3E}">
        <p14:creationId xmlns:p14="http://schemas.microsoft.com/office/powerpoint/2010/main" val="131931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25658" y="296573"/>
            <a:ext cx="10515600" cy="1325563"/>
          </a:xfrm>
        </p:spPr>
        <p:txBody>
          <a:bodyPr>
            <a:normAutofit/>
          </a:bodyPr>
          <a:lstStyle/>
          <a:p>
            <a:r>
              <a:rPr lang="en-US" b="0" dirty="0" smtClean="0">
                <a:latin typeface="+mn-lt"/>
              </a:rPr>
              <a:t>Objective</a:t>
            </a:r>
            <a:endParaRPr lang="en-US" b="0" dirty="0">
              <a:latin typeface="+mn-lt"/>
            </a:endParaRPr>
          </a:p>
        </p:txBody>
      </p:sp>
      <p:sp>
        <p:nvSpPr>
          <p:cNvPr id="5" name="Content Placeholder 4"/>
          <p:cNvSpPr>
            <a:spLocks noGrp="1"/>
          </p:cNvSpPr>
          <p:nvPr>
            <p:ph idx="1"/>
          </p:nvPr>
        </p:nvSpPr>
        <p:spPr>
          <a:xfrm>
            <a:off x="838200" y="1810304"/>
            <a:ext cx="10515600" cy="3958696"/>
          </a:xfrm>
        </p:spPr>
        <p:txBody>
          <a:bodyPr>
            <a:normAutofit lnSpcReduction="10000"/>
          </a:bodyPr>
          <a:lstStyle/>
          <a:p>
            <a:pPr marL="0" indent="0">
              <a:buNone/>
            </a:pPr>
            <a:r>
              <a:rPr lang="en-US" dirty="0" smtClean="0">
                <a:latin typeface="+mn-lt"/>
              </a:rPr>
              <a:t>Describe </a:t>
            </a:r>
            <a:r>
              <a:rPr lang="en-US" dirty="0">
                <a:latin typeface="+mn-lt"/>
              </a:rPr>
              <a:t>the School Nurse Corps Lending </a:t>
            </a:r>
            <a:r>
              <a:rPr lang="en-US" dirty="0" smtClean="0">
                <a:latin typeface="+mn-lt"/>
              </a:rPr>
              <a:t>Library protocol for the migrant-funded </a:t>
            </a:r>
            <a:r>
              <a:rPr lang="en-US" dirty="0">
                <a:latin typeface="+mn-lt"/>
              </a:rPr>
              <a:t>SPOT </a:t>
            </a:r>
            <a:r>
              <a:rPr lang="en-US" dirty="0" smtClean="0">
                <a:latin typeface="+mn-lt"/>
              </a:rPr>
              <a:t>screeners:</a:t>
            </a:r>
          </a:p>
          <a:p>
            <a:pPr marL="0" indent="0">
              <a:buNone/>
            </a:pPr>
            <a:endParaRPr lang="en-US" sz="1600" dirty="0" smtClean="0">
              <a:latin typeface="+mn-lt"/>
            </a:endParaRPr>
          </a:p>
          <a:p>
            <a:pPr lvl="1"/>
            <a:r>
              <a:rPr lang="en-US" sz="2800" dirty="0" smtClean="0">
                <a:latin typeface="+mn-lt"/>
              </a:rPr>
              <a:t>Priority Sites </a:t>
            </a:r>
          </a:p>
          <a:p>
            <a:pPr lvl="1"/>
            <a:r>
              <a:rPr lang="en-US" sz="2800" dirty="0" smtClean="0">
                <a:latin typeface="+mn-lt"/>
              </a:rPr>
              <a:t>Available Vision Equipment</a:t>
            </a:r>
          </a:p>
          <a:p>
            <a:pPr lvl="1"/>
            <a:r>
              <a:rPr lang="en-US" sz="2800" dirty="0" smtClean="0">
                <a:latin typeface="+mn-lt"/>
              </a:rPr>
              <a:t>Reserving Equipment</a:t>
            </a:r>
          </a:p>
          <a:p>
            <a:pPr lvl="1"/>
            <a:r>
              <a:rPr lang="en-US" sz="2800" dirty="0" smtClean="0">
                <a:latin typeface="+mn-lt"/>
              </a:rPr>
              <a:t>Check Out and Check In  </a:t>
            </a:r>
          </a:p>
          <a:p>
            <a:pPr lvl="1"/>
            <a:r>
              <a:rPr lang="en-US" sz="2800" dirty="0" smtClean="0">
                <a:latin typeface="+mn-lt"/>
              </a:rPr>
              <a:t>District Coordination </a:t>
            </a:r>
          </a:p>
          <a:p>
            <a:pPr lvl="1"/>
            <a:r>
              <a:rPr lang="en-US" sz="2800" dirty="0" smtClean="0">
                <a:latin typeface="+mn-lt"/>
              </a:rPr>
              <a:t>EHR Documentation  </a:t>
            </a:r>
          </a:p>
          <a:p>
            <a:pPr lvl="1"/>
            <a:r>
              <a:rPr lang="en-US" sz="2800" dirty="0" smtClean="0">
                <a:latin typeface="+mn-lt"/>
              </a:rPr>
              <a:t>MEP Documentation </a:t>
            </a:r>
          </a:p>
          <a:p>
            <a:pPr lvl="1"/>
            <a:endParaRPr lang="en-US" dirty="0" smtClean="0">
              <a:latin typeface="+mn-lt"/>
            </a:endParaRP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118095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n-lt"/>
              </a:rPr>
              <a:t>Rationale for Screening</a:t>
            </a:r>
            <a:endParaRPr lang="en-US" b="0" dirty="0">
              <a:latin typeface="+mn-lt"/>
            </a:endParaRPr>
          </a:p>
        </p:txBody>
      </p:sp>
      <p:sp>
        <p:nvSpPr>
          <p:cNvPr id="4" name="Content Placeholder 3"/>
          <p:cNvSpPr>
            <a:spLocks noGrp="1"/>
          </p:cNvSpPr>
          <p:nvPr>
            <p:ph sz="half" idx="1"/>
          </p:nvPr>
        </p:nvSpPr>
        <p:spPr>
          <a:xfrm>
            <a:off x="838200" y="1825625"/>
            <a:ext cx="10845800" cy="4351338"/>
          </a:xfrm>
        </p:spPr>
        <p:txBody>
          <a:bodyPr>
            <a:normAutofit/>
          </a:bodyPr>
          <a:lstStyle/>
          <a:p>
            <a:pPr marL="0" indent="0">
              <a:buNone/>
            </a:pPr>
            <a:r>
              <a:rPr lang="en-US" sz="3200" i="1" dirty="0" smtClean="0">
                <a:latin typeface="+mn-lt"/>
              </a:rPr>
              <a:t>“Vision disability is the single most prevalent disabling condition among children. Blindness and vision impairment in children and older adults is often underrepresented or not represented at all as an indicator of optimal health and quality of life.”  </a:t>
            </a:r>
          </a:p>
          <a:p>
            <a:endParaRPr lang="en-US" dirty="0"/>
          </a:p>
          <a:p>
            <a:endParaRPr lang="en-US" dirty="0"/>
          </a:p>
          <a:p>
            <a:pPr marL="0" indent="0" algn="r">
              <a:buNone/>
            </a:pPr>
            <a:r>
              <a:rPr lang="en-US" sz="2400" dirty="0" smtClean="0"/>
              <a:t>US Center for Disease Control and Prevention (CDC)</a:t>
            </a:r>
            <a:endParaRPr lang="en-US" sz="2400" dirty="0"/>
          </a:p>
        </p:txBody>
      </p:sp>
    </p:spTree>
    <p:extLst>
      <p:ext uri="{BB962C8B-B14F-4D97-AF65-F5344CB8AC3E}">
        <p14:creationId xmlns:p14="http://schemas.microsoft.com/office/powerpoint/2010/main" val="204496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n-lt"/>
              </a:rPr>
              <a:t>Vision and Learning</a:t>
            </a:r>
            <a:endParaRPr lang="en-US" b="0" dirty="0">
              <a:latin typeface="+mn-lt"/>
            </a:endParaRPr>
          </a:p>
        </p:txBody>
      </p:sp>
      <p:sp>
        <p:nvSpPr>
          <p:cNvPr id="5" name="Content Placeholder 4"/>
          <p:cNvSpPr>
            <a:spLocks noGrp="1"/>
          </p:cNvSpPr>
          <p:nvPr>
            <p:ph sz="half" idx="1"/>
          </p:nvPr>
        </p:nvSpPr>
        <p:spPr>
          <a:xfrm>
            <a:off x="838200" y="1825625"/>
            <a:ext cx="5815818" cy="4351338"/>
          </a:xfrm>
        </p:spPr>
        <p:txBody>
          <a:bodyPr>
            <a:normAutofit fontScale="92500"/>
          </a:bodyPr>
          <a:lstStyle/>
          <a:p>
            <a:pPr marL="0" indent="0">
              <a:buNone/>
            </a:pPr>
            <a:r>
              <a:rPr lang="en-US" sz="3200" i="1" dirty="0" smtClean="0">
                <a:latin typeface="+mn-lt"/>
              </a:rPr>
              <a:t>“An undiagnosed or untreated vision disorder clearly leaves a child behind in the classroom… the factors related to a student's vision are significantly better predictors of academic success than is race or socioeconomic status.” </a:t>
            </a:r>
          </a:p>
          <a:p>
            <a:pPr marL="0" indent="0">
              <a:buNone/>
            </a:pPr>
            <a:endParaRPr lang="en-US" dirty="0"/>
          </a:p>
          <a:p>
            <a:pPr marL="0" indent="0">
              <a:buNone/>
            </a:pPr>
            <a:endParaRPr lang="en-US" dirty="0" smtClean="0"/>
          </a:p>
          <a:p>
            <a:pPr marL="0" indent="0" algn="r">
              <a:buNone/>
            </a:pPr>
            <a:r>
              <a:rPr lang="en-US" sz="1500" dirty="0" smtClean="0">
                <a:latin typeface="+mn-lt"/>
              </a:rPr>
              <a:t>Association for Supervision and Curriculum Development (ASCD)</a:t>
            </a:r>
            <a:endParaRPr lang="en-US" sz="1500" dirty="0">
              <a:latin typeface="+mn-lt"/>
            </a:endParaRPr>
          </a:p>
        </p:txBody>
      </p:sp>
      <p:pic>
        <p:nvPicPr>
          <p:cNvPr id="6" name="Content Placeholder 2"/>
          <p:cNvPicPr>
            <a:picLocks noGrp="1" noChangeAspect="1"/>
          </p:cNvPicPr>
          <p:nvPr>
            <p:ph sz="half" idx="2"/>
          </p:nvPr>
        </p:nvPicPr>
        <p:blipFill>
          <a:blip r:embed="rId2"/>
          <a:stretch>
            <a:fillRect/>
          </a:stretch>
        </p:blipFill>
        <p:spPr>
          <a:xfrm>
            <a:off x="7869373" y="697358"/>
            <a:ext cx="3484427" cy="5709883"/>
          </a:xfrm>
          <a:prstGeom prst="rect">
            <a:avLst/>
          </a:prstGeom>
          <a:effectLst>
            <a:softEdge rad="127000"/>
          </a:effectLst>
        </p:spPr>
      </p:pic>
    </p:spTree>
    <p:extLst>
      <p:ext uri="{BB962C8B-B14F-4D97-AF65-F5344CB8AC3E}">
        <p14:creationId xmlns:p14="http://schemas.microsoft.com/office/powerpoint/2010/main" val="327150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mn-lt"/>
              </a:rPr>
              <a:t>Vision and Migrant Youth </a:t>
            </a:r>
            <a:endParaRPr lang="en-US" b="0" dirty="0">
              <a:latin typeface="+mn-lt"/>
            </a:endParaRPr>
          </a:p>
        </p:txBody>
      </p:sp>
      <p:sp>
        <p:nvSpPr>
          <p:cNvPr id="3" name="Content Placeholder 2"/>
          <p:cNvSpPr>
            <a:spLocks noGrp="1"/>
          </p:cNvSpPr>
          <p:nvPr>
            <p:ph sz="half" idx="1"/>
          </p:nvPr>
        </p:nvSpPr>
        <p:spPr>
          <a:xfrm>
            <a:off x="838200" y="1825625"/>
            <a:ext cx="6251917" cy="4351338"/>
          </a:xfrm>
        </p:spPr>
        <p:txBody>
          <a:bodyPr>
            <a:normAutofit/>
          </a:bodyPr>
          <a:lstStyle/>
          <a:p>
            <a:r>
              <a:rPr lang="en-US" dirty="0">
                <a:latin typeface="+mn-lt"/>
              </a:rPr>
              <a:t>Undiagnosed eye disease and vision loss are more common among new immigrants and refugees from developing countries. </a:t>
            </a:r>
            <a:endParaRPr lang="en-US" dirty="0" smtClean="0">
              <a:latin typeface="+mn-lt"/>
            </a:endParaRPr>
          </a:p>
          <a:p>
            <a:endParaRPr lang="en-US" dirty="0">
              <a:latin typeface="+mn-lt"/>
            </a:endParaRPr>
          </a:p>
          <a:p>
            <a:r>
              <a:rPr lang="en-US" dirty="0" smtClean="0">
                <a:latin typeface="+mn-lt"/>
              </a:rPr>
              <a:t>Strabismus </a:t>
            </a:r>
            <a:r>
              <a:rPr lang="en-US" dirty="0">
                <a:latin typeface="+mn-lt"/>
              </a:rPr>
              <a:t>(ocular misalignment) and refractive errors are the most common causes of impaired development of vision (amblyopia).</a:t>
            </a:r>
          </a:p>
          <a:p>
            <a:endParaRPr lang="en-US" dirty="0">
              <a:latin typeface="+mn-lt"/>
            </a:endParaRPr>
          </a:p>
        </p:txBody>
      </p:sp>
      <p:pic>
        <p:nvPicPr>
          <p:cNvPr id="6" name="Picture 5"/>
          <p:cNvPicPr>
            <a:picLocks noChangeAspect="1"/>
          </p:cNvPicPr>
          <p:nvPr/>
        </p:nvPicPr>
        <p:blipFill>
          <a:blip r:embed="rId3"/>
          <a:stretch>
            <a:fillRect/>
          </a:stretch>
        </p:blipFill>
        <p:spPr>
          <a:xfrm>
            <a:off x="7737232" y="477600"/>
            <a:ext cx="3966160" cy="6164792"/>
          </a:xfrm>
          <a:prstGeom prst="rect">
            <a:avLst/>
          </a:prstGeom>
          <a:effectLst>
            <a:softEdge rad="127000"/>
          </a:effectLst>
        </p:spPr>
      </p:pic>
    </p:spTree>
    <p:extLst>
      <p:ext uri="{BB962C8B-B14F-4D97-AF65-F5344CB8AC3E}">
        <p14:creationId xmlns:p14="http://schemas.microsoft.com/office/powerpoint/2010/main" val="408423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330960" y="526658"/>
            <a:ext cx="9916160" cy="5335662"/>
          </a:xfrm>
          <a:prstGeom prst="rect">
            <a:avLst/>
          </a:prstGeom>
        </p:spPr>
      </p:pic>
      <p:sp>
        <p:nvSpPr>
          <p:cNvPr id="6" name="TextBox 5"/>
          <p:cNvSpPr txBox="1"/>
          <p:nvPr/>
        </p:nvSpPr>
        <p:spPr>
          <a:xfrm>
            <a:off x="3434080" y="5974080"/>
            <a:ext cx="8178800" cy="646331"/>
          </a:xfrm>
          <a:prstGeom prst="rect">
            <a:avLst/>
          </a:prstGeom>
          <a:noFill/>
        </p:spPr>
        <p:txBody>
          <a:bodyPr wrap="square" rtlCol="0">
            <a:spAutoFit/>
          </a:bodyPr>
          <a:lstStyle/>
          <a:p>
            <a:r>
              <a:rPr lang="en-US" sz="1200" dirty="0">
                <a:solidFill>
                  <a:schemeClr val="bg1"/>
                </a:solidFill>
              </a:rPr>
              <a:t>Source: National Survey of Children’s Health. NSCH 2011/12. Data query from the Child and Adolescent Health Measurement Initiative, Data Resource Center for Child and Adolescent Health website. Retrieved February 17, 2015 from www.childhealthdata.org</a:t>
            </a:r>
          </a:p>
        </p:txBody>
      </p:sp>
    </p:spTree>
    <p:extLst>
      <p:ext uri="{BB962C8B-B14F-4D97-AF65-F5344CB8AC3E}">
        <p14:creationId xmlns:p14="http://schemas.microsoft.com/office/powerpoint/2010/main" val="175607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983544" y="369953"/>
            <a:ext cx="8265355" cy="6130435"/>
          </a:xfrm>
          <a:prstGeom prst="rect">
            <a:avLst/>
          </a:prstGeom>
        </p:spPr>
      </p:pic>
    </p:spTree>
    <p:extLst>
      <p:ext uri="{BB962C8B-B14F-4D97-AF65-F5344CB8AC3E}">
        <p14:creationId xmlns:p14="http://schemas.microsoft.com/office/powerpoint/2010/main" val="203478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86165" y="343095"/>
            <a:ext cx="3350845" cy="1325563"/>
          </a:xfrm>
        </p:spPr>
        <p:txBody>
          <a:bodyPr>
            <a:normAutofit/>
          </a:bodyPr>
          <a:lstStyle/>
          <a:p>
            <a:r>
              <a:rPr lang="en-US" b="0" dirty="0" smtClean="0">
                <a:latin typeface="+mn-lt"/>
              </a:rPr>
              <a:t>Priority Users</a:t>
            </a:r>
            <a:endParaRPr lang="en-US" b="0" dirty="0">
              <a:latin typeface="+mn-lt"/>
            </a:endParaRPr>
          </a:p>
        </p:txBody>
      </p:sp>
      <p:sp>
        <p:nvSpPr>
          <p:cNvPr id="5" name="Content Placeholder 4"/>
          <p:cNvSpPr>
            <a:spLocks noGrp="1"/>
          </p:cNvSpPr>
          <p:nvPr>
            <p:ph sz="half" idx="1"/>
          </p:nvPr>
        </p:nvSpPr>
        <p:spPr>
          <a:xfrm>
            <a:off x="8584418" y="1499846"/>
            <a:ext cx="2697871" cy="3423846"/>
          </a:xfrm>
        </p:spPr>
        <p:txBody>
          <a:bodyPr>
            <a:normAutofit fontScale="55000" lnSpcReduction="20000"/>
          </a:bodyPr>
          <a:lstStyle/>
          <a:p>
            <a:pPr marL="0" indent="0">
              <a:buNone/>
            </a:pPr>
            <a:r>
              <a:rPr lang="en-US" sz="4400" b="1" dirty="0" smtClean="0">
                <a:latin typeface="+mn-lt"/>
              </a:rPr>
              <a:t>Non-MEP Districts</a:t>
            </a:r>
            <a:endParaRPr lang="en-US" sz="4400" dirty="0">
              <a:latin typeface="+mn-lt"/>
            </a:endParaRPr>
          </a:p>
          <a:p>
            <a:pPr marL="338138" indent="-338138">
              <a:buFont typeface="+mj-lt"/>
              <a:buAutoNum type="arabicPeriod"/>
            </a:pPr>
            <a:r>
              <a:rPr lang="en-US" sz="3300" dirty="0">
                <a:latin typeface="+mn-lt"/>
              </a:rPr>
              <a:t> </a:t>
            </a:r>
            <a:r>
              <a:rPr lang="en-US" sz="3300" dirty="0" smtClean="0">
                <a:latin typeface="+mn-lt"/>
              </a:rPr>
              <a:t>Oroville</a:t>
            </a:r>
            <a:endParaRPr lang="en-US" sz="3300" dirty="0">
              <a:latin typeface="+mn-lt"/>
            </a:endParaRPr>
          </a:p>
          <a:p>
            <a:pPr marL="338138" lvl="0" indent="-338138">
              <a:buFont typeface="+mj-lt"/>
              <a:buAutoNum type="arabicPeriod"/>
            </a:pPr>
            <a:r>
              <a:rPr lang="en-US" sz="3300" dirty="0">
                <a:latin typeface="+mn-lt"/>
              </a:rPr>
              <a:t>Omak</a:t>
            </a:r>
          </a:p>
          <a:p>
            <a:pPr marL="338138" lvl="0" indent="-338138">
              <a:buFont typeface="+mj-lt"/>
              <a:buAutoNum type="arabicPeriod"/>
            </a:pPr>
            <a:r>
              <a:rPr lang="en-US" sz="3300" dirty="0">
                <a:latin typeface="+mn-lt"/>
              </a:rPr>
              <a:t>Okanogan</a:t>
            </a:r>
          </a:p>
          <a:p>
            <a:pPr marL="338138" lvl="0" indent="-338138">
              <a:buFont typeface="+mj-lt"/>
              <a:buAutoNum type="arabicPeriod"/>
            </a:pPr>
            <a:r>
              <a:rPr lang="en-US" sz="3300" dirty="0">
                <a:latin typeface="+mn-lt"/>
              </a:rPr>
              <a:t>Entiat</a:t>
            </a:r>
          </a:p>
          <a:p>
            <a:pPr marL="338138" lvl="0" indent="-338138">
              <a:buFont typeface="+mj-lt"/>
              <a:buAutoNum type="arabicPeriod"/>
            </a:pPr>
            <a:r>
              <a:rPr lang="en-US" sz="3300" dirty="0">
                <a:latin typeface="+mn-lt"/>
              </a:rPr>
              <a:t>Waterville</a:t>
            </a:r>
          </a:p>
          <a:p>
            <a:pPr marL="338138" lvl="0" indent="-338138">
              <a:buFont typeface="+mj-lt"/>
              <a:buAutoNum type="arabicPeriod"/>
            </a:pPr>
            <a:r>
              <a:rPr lang="en-US" sz="3300" dirty="0">
                <a:latin typeface="+mn-lt"/>
              </a:rPr>
              <a:t>Palisades</a:t>
            </a:r>
          </a:p>
          <a:p>
            <a:pPr marL="338138" lvl="0" indent="-338138">
              <a:buFont typeface="+mj-lt"/>
              <a:buAutoNum type="arabicPeriod"/>
            </a:pPr>
            <a:r>
              <a:rPr lang="en-US" sz="3300" dirty="0">
                <a:latin typeface="+mn-lt"/>
              </a:rPr>
              <a:t>Soap Lake</a:t>
            </a:r>
          </a:p>
          <a:p>
            <a:pPr marL="338138" lvl="0" indent="-338138">
              <a:buFont typeface="+mj-lt"/>
              <a:buAutoNum type="arabicPeriod"/>
            </a:pPr>
            <a:r>
              <a:rPr lang="en-US" sz="3300" dirty="0">
                <a:latin typeface="+mn-lt"/>
              </a:rPr>
              <a:t>Nespelem</a:t>
            </a:r>
          </a:p>
          <a:p>
            <a:pPr marL="338138" lvl="0" indent="-338138">
              <a:buFont typeface="+mj-lt"/>
              <a:buAutoNum type="arabicPeriod"/>
            </a:pPr>
            <a:r>
              <a:rPr lang="en-US" sz="3300" dirty="0">
                <a:latin typeface="+mn-lt"/>
              </a:rPr>
              <a:t>Grand Coulee Dam</a:t>
            </a:r>
          </a:p>
          <a:p>
            <a:pPr marL="0" indent="0">
              <a:buNone/>
              <a:tabLst>
                <a:tab pos="457200" algn="l"/>
              </a:tabLst>
            </a:pPr>
            <a:endParaRPr lang="en-US" sz="2400" dirty="0"/>
          </a:p>
          <a:p>
            <a:pPr marL="457200" lvl="1" indent="0">
              <a:buNone/>
            </a:pPr>
            <a:endParaRPr lang="en-US" sz="1400" dirty="0"/>
          </a:p>
          <a:p>
            <a:pPr marL="457200" lvl="1" indent="0">
              <a:buNone/>
            </a:pPr>
            <a:endParaRPr lang="en-US" dirty="0" smtClean="0"/>
          </a:p>
          <a:p>
            <a:pPr marL="0" indent="0">
              <a:buNone/>
              <a:tabLst>
                <a:tab pos="457200" algn="l"/>
              </a:tabLst>
            </a:pPr>
            <a:endParaRPr lang="en-US" sz="2400" dirty="0"/>
          </a:p>
          <a:p>
            <a:pPr marL="457200" lvl="1" indent="0">
              <a:buNone/>
            </a:pPr>
            <a:endParaRPr lang="en-US" dirty="0" smtClean="0"/>
          </a:p>
        </p:txBody>
      </p:sp>
      <p:sp>
        <p:nvSpPr>
          <p:cNvPr id="2" name="Text Placeholder 1"/>
          <p:cNvSpPr>
            <a:spLocks noGrp="1"/>
          </p:cNvSpPr>
          <p:nvPr>
            <p:ph sz="half" idx="2"/>
          </p:nvPr>
        </p:nvSpPr>
        <p:spPr>
          <a:xfrm>
            <a:off x="4655623" y="182553"/>
            <a:ext cx="3380155" cy="6403925"/>
          </a:xfrm>
        </p:spPr>
        <p:txBody>
          <a:bodyPr>
            <a:noAutofit/>
          </a:bodyPr>
          <a:lstStyle/>
          <a:p>
            <a:pPr marL="0" indent="0">
              <a:buNone/>
            </a:pPr>
            <a:r>
              <a:rPr lang="en-US" sz="2400" b="1" dirty="0" smtClean="0">
                <a:latin typeface="+mn-lt"/>
              </a:rPr>
              <a:t>MEP Districts</a:t>
            </a:r>
            <a:endParaRPr lang="en-US" sz="2400" dirty="0">
              <a:latin typeface="+mn-lt"/>
            </a:endParaRPr>
          </a:p>
          <a:p>
            <a:pPr marL="342900" indent="-342900">
              <a:buFont typeface="+mj-lt"/>
              <a:buAutoNum type="arabicPeriod"/>
            </a:pPr>
            <a:r>
              <a:rPr lang="en-US" sz="1800" dirty="0">
                <a:latin typeface="+mn-lt"/>
              </a:rPr>
              <a:t> </a:t>
            </a:r>
            <a:r>
              <a:rPr lang="en-US" sz="1800" dirty="0" smtClean="0">
                <a:latin typeface="+mn-lt"/>
              </a:rPr>
              <a:t>Tonasket</a:t>
            </a:r>
            <a:endParaRPr lang="en-US" sz="1800" dirty="0">
              <a:latin typeface="+mn-lt"/>
            </a:endParaRPr>
          </a:p>
          <a:p>
            <a:pPr marL="342900" lvl="0" indent="-342900">
              <a:buFont typeface="+mj-lt"/>
              <a:buAutoNum type="arabicPeriod"/>
            </a:pPr>
            <a:r>
              <a:rPr lang="en-US" sz="1800" dirty="0">
                <a:latin typeface="+mn-lt"/>
              </a:rPr>
              <a:t>Brewster</a:t>
            </a:r>
          </a:p>
          <a:p>
            <a:pPr marL="342900" lvl="0" indent="-342900">
              <a:buFont typeface="+mj-lt"/>
              <a:buAutoNum type="arabicPeriod"/>
            </a:pPr>
            <a:r>
              <a:rPr lang="en-US" sz="1800" dirty="0">
                <a:latin typeface="+mn-lt"/>
              </a:rPr>
              <a:t>Pateros</a:t>
            </a:r>
          </a:p>
          <a:p>
            <a:pPr marL="342900" lvl="0" indent="-342900">
              <a:buFont typeface="+mj-lt"/>
              <a:buAutoNum type="arabicPeriod"/>
            </a:pPr>
            <a:r>
              <a:rPr lang="en-US" sz="1800" dirty="0">
                <a:latin typeface="+mn-lt"/>
              </a:rPr>
              <a:t>Manson</a:t>
            </a:r>
          </a:p>
          <a:p>
            <a:pPr marL="342900" lvl="0" indent="-342900">
              <a:buFont typeface="+mj-lt"/>
              <a:buAutoNum type="arabicPeriod"/>
            </a:pPr>
            <a:r>
              <a:rPr lang="en-US" sz="1800" dirty="0">
                <a:latin typeface="+mn-lt"/>
              </a:rPr>
              <a:t>Bridgeport</a:t>
            </a:r>
          </a:p>
          <a:p>
            <a:pPr marL="342900" lvl="0" indent="-342900">
              <a:buFont typeface="+mj-lt"/>
              <a:buAutoNum type="arabicPeriod"/>
            </a:pPr>
            <a:r>
              <a:rPr lang="en-US" sz="1800" dirty="0">
                <a:latin typeface="+mn-lt"/>
              </a:rPr>
              <a:t>Lake Chelan</a:t>
            </a:r>
          </a:p>
          <a:p>
            <a:pPr marL="342900" lvl="0" indent="-342900">
              <a:buFont typeface="+mj-lt"/>
              <a:buAutoNum type="arabicPeriod"/>
            </a:pPr>
            <a:r>
              <a:rPr lang="en-US" sz="1800" dirty="0">
                <a:latin typeface="+mn-lt"/>
              </a:rPr>
              <a:t>Cascade</a:t>
            </a:r>
          </a:p>
          <a:p>
            <a:pPr marL="342900" lvl="0" indent="-342900">
              <a:buFont typeface="+mj-lt"/>
              <a:buAutoNum type="arabicPeriod"/>
            </a:pPr>
            <a:r>
              <a:rPr lang="en-US" sz="1800" dirty="0">
                <a:latin typeface="+mn-lt"/>
              </a:rPr>
              <a:t>Cashmere</a:t>
            </a:r>
          </a:p>
          <a:p>
            <a:pPr marL="342900" lvl="0" indent="-342900">
              <a:buFont typeface="+mj-lt"/>
              <a:buAutoNum type="arabicPeriod"/>
            </a:pPr>
            <a:r>
              <a:rPr lang="en-US" sz="1800" dirty="0">
                <a:latin typeface="+mn-lt"/>
              </a:rPr>
              <a:t>Eastmont</a:t>
            </a:r>
          </a:p>
          <a:p>
            <a:pPr marL="342900" lvl="0" indent="-342900">
              <a:buFont typeface="+mj-lt"/>
              <a:buAutoNum type="arabicPeriod"/>
            </a:pPr>
            <a:r>
              <a:rPr lang="en-US" sz="1800" dirty="0">
                <a:latin typeface="+mn-lt"/>
              </a:rPr>
              <a:t>Wenatchee</a:t>
            </a:r>
          </a:p>
          <a:p>
            <a:pPr marL="342900" lvl="0" indent="-342900">
              <a:buFont typeface="+mj-lt"/>
              <a:buAutoNum type="arabicPeriod"/>
            </a:pPr>
            <a:r>
              <a:rPr lang="en-US" sz="1800" dirty="0">
                <a:latin typeface="+mn-lt"/>
              </a:rPr>
              <a:t>Orondo</a:t>
            </a:r>
          </a:p>
          <a:p>
            <a:pPr marL="342900" lvl="0" indent="-342900">
              <a:buFont typeface="+mj-lt"/>
              <a:buAutoNum type="arabicPeriod"/>
            </a:pPr>
            <a:r>
              <a:rPr lang="en-US" sz="1800" dirty="0">
                <a:latin typeface="+mn-lt"/>
              </a:rPr>
              <a:t>Ephrata</a:t>
            </a:r>
          </a:p>
          <a:p>
            <a:pPr marL="342900" lvl="0" indent="-342900">
              <a:buFont typeface="+mj-lt"/>
              <a:buAutoNum type="arabicPeriod"/>
            </a:pPr>
            <a:r>
              <a:rPr lang="en-US" sz="1800" dirty="0">
                <a:latin typeface="+mn-lt"/>
              </a:rPr>
              <a:t>Quincy</a:t>
            </a:r>
          </a:p>
          <a:p>
            <a:pPr marL="342900" lvl="0" indent="-342900">
              <a:buFont typeface="+mj-lt"/>
              <a:buAutoNum type="arabicPeriod"/>
            </a:pPr>
            <a:r>
              <a:rPr lang="en-US" sz="1800" dirty="0">
                <a:latin typeface="+mn-lt"/>
              </a:rPr>
              <a:t>Moses Lake</a:t>
            </a:r>
          </a:p>
          <a:p>
            <a:pPr marL="342900" lvl="0" indent="-342900">
              <a:buFont typeface="+mj-lt"/>
              <a:buAutoNum type="arabicPeriod"/>
            </a:pPr>
            <a:r>
              <a:rPr lang="en-US" sz="1800" dirty="0" smtClean="0">
                <a:latin typeface="+mn-lt"/>
              </a:rPr>
              <a:t>Warden</a:t>
            </a:r>
            <a:r>
              <a:rPr lang="en-US" sz="1800" dirty="0">
                <a:latin typeface="+mn-lt"/>
              </a:rPr>
              <a:t> </a:t>
            </a:r>
          </a:p>
        </p:txBody>
      </p:sp>
      <p:sp>
        <p:nvSpPr>
          <p:cNvPr id="6" name="Text Placeholder 1"/>
          <p:cNvSpPr txBox="1">
            <a:spLocks/>
          </p:cNvSpPr>
          <p:nvPr/>
        </p:nvSpPr>
        <p:spPr>
          <a:xfrm>
            <a:off x="819453" y="1862165"/>
            <a:ext cx="3117557" cy="929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latin typeface="+mn-lt"/>
              </a:rPr>
              <a:t>Migrant Youth Vision Screening Programs</a:t>
            </a:r>
            <a:endParaRPr lang="en-US" sz="2400" dirty="0">
              <a:latin typeface="+mn-lt"/>
            </a:endParaRPr>
          </a:p>
        </p:txBody>
      </p:sp>
      <p:pic>
        <p:nvPicPr>
          <p:cNvPr id="7" name="Content Placeholder 4"/>
          <p:cNvPicPr>
            <a:picLocks noChangeAspect="1"/>
          </p:cNvPicPr>
          <p:nvPr/>
        </p:nvPicPr>
        <p:blipFill>
          <a:blip r:embed="rId3"/>
          <a:stretch>
            <a:fillRect/>
          </a:stretch>
        </p:blipFill>
        <p:spPr>
          <a:xfrm>
            <a:off x="819453" y="2854781"/>
            <a:ext cx="2584929" cy="3731697"/>
          </a:xfrm>
          <a:prstGeom prst="rect">
            <a:avLst/>
          </a:prstGeom>
          <a:effectLst>
            <a:softEdge rad="127000"/>
          </a:effectLst>
        </p:spPr>
      </p:pic>
    </p:spTree>
    <p:extLst>
      <p:ext uri="{BB962C8B-B14F-4D97-AF65-F5344CB8AC3E}">
        <p14:creationId xmlns:p14="http://schemas.microsoft.com/office/powerpoint/2010/main" val="2671568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SD 2017 PP Tempate" id="{978D02D3-823A-4D7A-AAB6-7C0A82D3D381}" vid="{58D16ED6-43DE-4B19-9462-5274A0E730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NCESD 2017 PP Tempate</Template>
  <TotalTime>7178</TotalTime>
  <Words>870</Words>
  <Application>Microsoft Office PowerPoint</Application>
  <PresentationFormat>Widescreen</PresentationFormat>
  <Paragraphs>190</Paragraphs>
  <Slides>21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vt:lpstr>
      <vt:lpstr>Trebuchet MS</vt:lpstr>
      <vt:lpstr>Office Theme</vt:lpstr>
      <vt:lpstr>Migrant Health Spot Screeners</vt:lpstr>
      <vt:lpstr>Disclosure Statement</vt:lpstr>
      <vt:lpstr>Objective</vt:lpstr>
      <vt:lpstr>Rationale for Screening</vt:lpstr>
      <vt:lpstr>Vision and Learning</vt:lpstr>
      <vt:lpstr>Vision and Migrant Youth </vt:lpstr>
      <vt:lpstr>PowerPoint Presentation</vt:lpstr>
      <vt:lpstr>PowerPoint Presentation</vt:lpstr>
      <vt:lpstr>Priority Users</vt:lpstr>
      <vt:lpstr>Program Priority Targets</vt:lpstr>
      <vt:lpstr>Program Requirements</vt:lpstr>
      <vt:lpstr>PowerPoint Presentation</vt:lpstr>
      <vt:lpstr>Equipment Kit</vt:lpstr>
      <vt:lpstr>Reservation Process</vt:lpstr>
      <vt:lpstr>Check Out and Return</vt:lpstr>
      <vt:lpstr>Event Coordination</vt:lpstr>
      <vt:lpstr>Skyward Documentation  </vt:lpstr>
      <vt:lpstr>MEP Documentation </vt:lpstr>
      <vt:lpstr>Resources</vt:lpstr>
      <vt:lpstr>Resources</vt:lpstr>
      <vt:lpstr>Contacts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Meuret</dc:creator>
  <cp:lastModifiedBy>Cathy Meuret</cp:lastModifiedBy>
  <cp:revision>167</cp:revision>
  <dcterms:created xsi:type="dcterms:W3CDTF">2018-12-04T15:56:00Z</dcterms:created>
  <dcterms:modified xsi:type="dcterms:W3CDTF">2019-09-19T03:27:02Z</dcterms:modified>
</cp:coreProperties>
</file>